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18" r:id="rId41"/>
    <p:sldId id="319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20" r:id="rId62"/>
    <p:sldId id="314" r:id="rId63"/>
    <p:sldId id="315" r:id="rId64"/>
    <p:sldId id="316" r:id="rId65"/>
    <p:sldId id="317" r:id="rId6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 Thin"/>
        <a:ea typeface="Helvetica Neue Thin"/>
        <a:cs typeface="Helvetica Neue Thin"/>
        <a:sym typeface="Helvetica Neue Thi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 Thin"/>
        <a:ea typeface="Helvetica Neue Thin"/>
        <a:cs typeface="Helvetica Neue Thin"/>
        <a:sym typeface="Helvetica Neue Thi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 Thin"/>
        <a:ea typeface="Helvetica Neue Thin"/>
        <a:cs typeface="Helvetica Neue Thin"/>
        <a:sym typeface="Helvetica Neue Thi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 Thin"/>
        <a:ea typeface="Helvetica Neue Thin"/>
        <a:cs typeface="Helvetica Neue Thin"/>
        <a:sym typeface="Helvetica Neue Thi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 Thin"/>
        <a:ea typeface="Helvetica Neue Thin"/>
        <a:cs typeface="Helvetica Neue Thin"/>
        <a:sym typeface="Helvetica Neue Thi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 Thin"/>
        <a:ea typeface="Helvetica Neue Thin"/>
        <a:cs typeface="Helvetica Neue Thin"/>
        <a:sym typeface="Helvetica Neue Thi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 Thin"/>
        <a:ea typeface="Helvetica Neue Thin"/>
        <a:cs typeface="Helvetica Neue Thin"/>
        <a:sym typeface="Helvetica Neue Thi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 Thin"/>
        <a:ea typeface="Helvetica Neue Thin"/>
        <a:cs typeface="Helvetica Neue Thin"/>
        <a:sym typeface="Helvetica Neue Thi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 Thin"/>
        <a:ea typeface="Helvetica Neue Thin"/>
        <a:cs typeface="Helvetica Neue Thin"/>
        <a:sym typeface="Helvetica Neue Thi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Thin"/>
          <a:ea typeface="Helvetica Neue Thin"/>
          <a:cs typeface="Helvetica Neue Thi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Thin"/>
          <a:ea typeface="Helvetica Neue Thin"/>
          <a:cs typeface="Helvetica Neue Thi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Thin"/>
          <a:ea typeface="Helvetica Neue Thin"/>
          <a:cs typeface="Helvetica Neue Thi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Thin"/>
          <a:ea typeface="Helvetica Neue Thin"/>
          <a:cs typeface="Helvetica Neue Thi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Thin"/>
          <a:ea typeface="Helvetica Neue Thin"/>
          <a:cs typeface="Helvetica Neue Thi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Thin"/>
          <a:ea typeface="Helvetica Neue Thin"/>
          <a:cs typeface="Helvetica Neue Thi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/>
    <p:restoredTop sz="94599"/>
  </p:normalViewPr>
  <p:slideViewPr>
    <p:cSldViewPr snapToGrid="0" snapToObjects="1">
      <p:cViewPr>
        <p:scale>
          <a:sx n="94" d="100"/>
          <a:sy n="94" d="100"/>
        </p:scale>
        <p:origin x="1072" y="-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6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740833" indent="-296333" algn="ctr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1185333" indent="-296333" algn="ctr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1629833" indent="-296333" algn="ctr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2074333" indent="-296333" algn="ctr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“Escribir una cita aquí”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BG">
    <p:bg>
      <p:bgPr>
        <a:solidFill>
          <a:srgbClr val="1E2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920" y="9245600"/>
            <a:ext cx="340260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r">
              <a:defRPr sz="7000" spc="140">
                <a:solidFill>
                  <a:srgbClr val="53585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A6AAA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0924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0924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0924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0924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0924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0924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0924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0924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80924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8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0.png"/><Relationship Id="rId6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4.png"/><Relationship Id="rId6" Type="http://schemas.openxmlformats.org/officeDocument/2006/relationships/image" Target="../media/image6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19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9.png"/><Relationship Id="rId7" Type="http://schemas.openxmlformats.org/officeDocument/2006/relationships/image" Target="../media/image20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3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ángulo"/>
          <p:cNvSpPr/>
          <p:nvPr/>
        </p:nvSpPr>
        <p:spPr>
          <a:xfrm>
            <a:off x="0" y="5839022"/>
            <a:ext cx="13004800" cy="3919937"/>
          </a:xfrm>
          <a:prstGeom prst="rect">
            <a:avLst/>
          </a:prstGeom>
          <a:solidFill>
            <a:srgbClr val="1E252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1E242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7" name="BIGML MODELING RESOURCES"/>
          <p:cNvSpPr txBox="1"/>
          <p:nvPr/>
        </p:nvSpPr>
        <p:spPr>
          <a:xfrm>
            <a:off x="402011" y="7390276"/>
            <a:ext cx="12200778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spc="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BIGML MODELING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2282095"/>
            <a:ext cx="3810000" cy="1854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OPTIML"/>
          <p:cNvSpPr txBox="1"/>
          <p:nvPr/>
        </p:nvSpPr>
        <p:spPr>
          <a:xfrm>
            <a:off x="3392646" y="8146516"/>
            <a:ext cx="143807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OPTIML</a:t>
            </a:r>
          </a:p>
        </p:txBody>
      </p:sp>
      <p:sp>
        <p:nvSpPr>
          <p:cNvPr id="206" name="FUSION"/>
          <p:cNvSpPr txBox="1"/>
          <p:nvPr/>
        </p:nvSpPr>
        <p:spPr>
          <a:xfrm>
            <a:off x="8073618" y="8146516"/>
            <a:ext cx="145769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FUSION</a:t>
            </a:r>
          </a:p>
        </p:txBody>
      </p:sp>
      <p:sp>
        <p:nvSpPr>
          <p:cNvPr id="207" name="EVALUATION"/>
          <p:cNvSpPr txBox="1"/>
          <p:nvPr/>
        </p:nvSpPr>
        <p:spPr>
          <a:xfrm>
            <a:off x="7645353" y="3739616"/>
            <a:ext cx="2314229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pic>
        <p:nvPicPr>
          <p:cNvPr id="208" name="image21.png" descr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8767" y="594263"/>
            <a:ext cx="3327400" cy="332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ME SERIES"/>
          <p:cNvSpPr txBox="1"/>
          <p:nvPr/>
        </p:nvSpPr>
        <p:spPr>
          <a:xfrm>
            <a:off x="2939598" y="3739616"/>
            <a:ext cx="236684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TIME SERIES</a:t>
            </a:r>
          </a:p>
        </p:txBody>
      </p:sp>
      <p:pic>
        <p:nvPicPr>
          <p:cNvPr id="210" name="optiml_green.png" descr="optiml_gre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7984" y="5062539"/>
            <a:ext cx="3327401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28.png" descr="image2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47984" y="642329"/>
            <a:ext cx="3327401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fusion_green.png" descr="fusion_gree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38767" y="5062539"/>
            <a:ext cx="3327401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evaluations_big.png" descr="evaluations_bi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38766" y="594263"/>
            <a:ext cx="3327402" cy="3327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MODEL"/>
          <p:cNvSpPr txBox="1"/>
          <p:nvPr/>
        </p:nvSpPr>
        <p:spPr>
          <a:xfrm>
            <a:off x="3422250" y="3739616"/>
            <a:ext cx="1378869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</a:t>
            </a:r>
          </a:p>
        </p:txBody>
      </p:sp>
      <p:sp>
        <p:nvSpPr>
          <p:cNvPr id="216" name="ENSEMBLE"/>
          <p:cNvSpPr txBox="1"/>
          <p:nvPr/>
        </p:nvSpPr>
        <p:spPr>
          <a:xfrm>
            <a:off x="7776967" y="3739616"/>
            <a:ext cx="205100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ENSEMBLE</a:t>
            </a:r>
          </a:p>
        </p:txBody>
      </p:sp>
      <p:pic>
        <p:nvPicPr>
          <p:cNvPr id="217" name="image30.png" descr="image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7984" y="619663"/>
            <a:ext cx="3327401" cy="332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31.png" descr="image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8767" y="619663"/>
            <a:ext cx="3327401" cy="332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2559" y="248142"/>
            <a:ext cx="1193801" cy="553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OGISTIC REGRESION"/>
          <p:cNvSpPr txBox="1"/>
          <p:nvPr/>
        </p:nvSpPr>
        <p:spPr>
          <a:xfrm>
            <a:off x="726331" y="8127961"/>
            <a:ext cx="36516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>
                <a:solidFill>
                  <a:schemeClr val="tx1"/>
                </a:solidFill>
              </a:rPr>
              <a:t>LINEAR </a:t>
            </a:r>
            <a:r>
              <a:rPr dirty="0" smtClean="0">
                <a:solidFill>
                  <a:schemeClr val="tx1"/>
                </a:solidFill>
              </a:rPr>
              <a:t>REGRESION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DEEPNET"/>
          <p:cNvSpPr txBox="1"/>
          <p:nvPr/>
        </p:nvSpPr>
        <p:spPr>
          <a:xfrm>
            <a:off x="10003428" y="8127961"/>
            <a:ext cx="179696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DEEPNET</a:t>
            </a:r>
          </a:p>
        </p:txBody>
      </p:sp>
      <p:sp>
        <p:nvSpPr>
          <p:cNvPr id="13" name="LOGISTIC REGRESION"/>
          <p:cNvSpPr txBox="1"/>
          <p:nvPr/>
        </p:nvSpPr>
        <p:spPr>
          <a:xfrm>
            <a:off x="4898313" y="8127961"/>
            <a:ext cx="402994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LOGISTIC REGRESION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31" y="4982391"/>
            <a:ext cx="11493500" cy="3479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33.png" descr="image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8766" y="594263"/>
            <a:ext cx="3327401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559" y="248142"/>
            <a:ext cx="1193801" cy="553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34.png" descr="image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7984" y="642329"/>
            <a:ext cx="3327401" cy="332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EVALUATION"/>
          <p:cNvSpPr txBox="1"/>
          <p:nvPr/>
        </p:nvSpPr>
        <p:spPr>
          <a:xfrm>
            <a:off x="7645352" y="3739616"/>
            <a:ext cx="2314229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sp>
        <p:nvSpPr>
          <p:cNvPr id="229" name="OPTIML"/>
          <p:cNvSpPr txBox="1"/>
          <p:nvPr/>
        </p:nvSpPr>
        <p:spPr>
          <a:xfrm>
            <a:off x="3392646" y="8146516"/>
            <a:ext cx="143807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OPTIML</a:t>
            </a:r>
          </a:p>
        </p:txBody>
      </p:sp>
      <p:sp>
        <p:nvSpPr>
          <p:cNvPr id="230" name="FUSION"/>
          <p:cNvSpPr txBox="1"/>
          <p:nvPr/>
        </p:nvSpPr>
        <p:spPr>
          <a:xfrm>
            <a:off x="8073618" y="8146516"/>
            <a:ext cx="145769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FUSION</a:t>
            </a:r>
          </a:p>
        </p:txBody>
      </p:sp>
      <p:sp>
        <p:nvSpPr>
          <p:cNvPr id="231" name="TIME SERIES"/>
          <p:cNvSpPr txBox="1"/>
          <p:nvPr/>
        </p:nvSpPr>
        <p:spPr>
          <a:xfrm>
            <a:off x="2928265" y="3739616"/>
            <a:ext cx="2366839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TIME SERIES</a:t>
            </a:r>
          </a:p>
        </p:txBody>
      </p:sp>
      <p:pic>
        <p:nvPicPr>
          <p:cNvPr id="232" name="optiml_white.png" descr="optiml_whi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66863" y="5062539"/>
            <a:ext cx="3327401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fusion_white.png" descr="fusion_whit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38767" y="5062539"/>
            <a:ext cx="33274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ángulo"/>
          <p:cNvSpPr/>
          <p:nvPr/>
        </p:nvSpPr>
        <p:spPr>
          <a:xfrm>
            <a:off x="1685" y="-3027"/>
            <a:ext cx="13001430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3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upervised Resources…"/>
          <p:cNvSpPr txBox="1"/>
          <p:nvPr/>
        </p:nvSpPr>
        <p:spPr>
          <a:xfrm>
            <a:off x="534098" y="3236185"/>
            <a:ext cx="11936604" cy="183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Supervised Resources</a:t>
            </a:r>
          </a:p>
          <a:p>
            <a:pPr algn="r">
              <a:defRPr sz="5000" spc="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Additional Visualizations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sunburst.png" descr="sunburs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9690" y="636051"/>
            <a:ext cx="4180067" cy="418006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UNBURST"/>
          <p:cNvSpPr txBox="1"/>
          <p:nvPr/>
        </p:nvSpPr>
        <p:spPr>
          <a:xfrm>
            <a:off x="2764585" y="4461392"/>
            <a:ext cx="2070275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SUNBURST</a:t>
            </a:r>
          </a:p>
        </p:txBody>
      </p:sp>
      <p:pic>
        <p:nvPicPr>
          <p:cNvPr id="242" name="PDP.png" descr="PD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2564" y="1399504"/>
            <a:ext cx="3017132" cy="265316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PDP"/>
          <p:cNvSpPr txBox="1"/>
          <p:nvPr/>
        </p:nvSpPr>
        <p:spPr>
          <a:xfrm>
            <a:off x="8698396" y="4461392"/>
            <a:ext cx="845468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PDP</a:t>
            </a:r>
          </a:p>
        </p:txBody>
      </p:sp>
      <p:sp>
        <p:nvSpPr>
          <p:cNvPr id="244" name="TABLE"/>
          <p:cNvSpPr txBox="1"/>
          <p:nvPr/>
        </p:nvSpPr>
        <p:spPr>
          <a:xfrm>
            <a:off x="6049664" y="8425915"/>
            <a:ext cx="121443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TABLE</a:t>
            </a:r>
          </a:p>
        </p:txBody>
      </p:sp>
      <p:pic>
        <p:nvPicPr>
          <p:cNvPr id="245" name="table-darkblue.png" descr="table-darkblu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4916" y="4860945"/>
            <a:ext cx="4163936" cy="4179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sunburst.png" descr="sunburs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9778" y="636141"/>
            <a:ext cx="4180018" cy="4180017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UNBURST"/>
          <p:cNvSpPr txBox="1"/>
          <p:nvPr/>
        </p:nvSpPr>
        <p:spPr>
          <a:xfrm>
            <a:off x="2764585" y="4461392"/>
            <a:ext cx="2070275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SUNBURST</a:t>
            </a:r>
          </a:p>
        </p:txBody>
      </p:sp>
      <p:sp>
        <p:nvSpPr>
          <p:cNvPr id="250" name="PDP"/>
          <p:cNvSpPr txBox="1"/>
          <p:nvPr/>
        </p:nvSpPr>
        <p:spPr>
          <a:xfrm>
            <a:off x="8698396" y="4461392"/>
            <a:ext cx="845468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PDP</a:t>
            </a:r>
          </a:p>
        </p:txBody>
      </p:sp>
      <p:sp>
        <p:nvSpPr>
          <p:cNvPr id="251" name="TABLE"/>
          <p:cNvSpPr txBox="1"/>
          <p:nvPr/>
        </p:nvSpPr>
        <p:spPr>
          <a:xfrm>
            <a:off x="6049664" y="8425915"/>
            <a:ext cx="121443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TABLE</a:t>
            </a:r>
          </a:p>
        </p:txBody>
      </p:sp>
      <p:pic>
        <p:nvPicPr>
          <p:cNvPr id="252" name="pdp_green.png" descr="pdp_gre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286" y="720441"/>
            <a:ext cx="3977687" cy="399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table-green.png" descr="table-gree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4916" y="4860945"/>
            <a:ext cx="4163936" cy="4179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unburst.png" descr="sunburs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9778" y="636141"/>
            <a:ext cx="4179717" cy="417971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PDP"/>
          <p:cNvSpPr txBox="1"/>
          <p:nvPr/>
        </p:nvSpPr>
        <p:spPr>
          <a:xfrm>
            <a:off x="8698396" y="4461392"/>
            <a:ext cx="845468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PDP</a:t>
            </a:r>
          </a:p>
        </p:txBody>
      </p:sp>
      <p:sp>
        <p:nvSpPr>
          <p:cNvPr id="258" name="SUNBURST"/>
          <p:cNvSpPr txBox="1"/>
          <p:nvPr/>
        </p:nvSpPr>
        <p:spPr>
          <a:xfrm>
            <a:off x="2764585" y="4461392"/>
            <a:ext cx="2070275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SUNBURST</a:t>
            </a:r>
          </a:p>
        </p:txBody>
      </p:sp>
      <p:sp>
        <p:nvSpPr>
          <p:cNvPr id="259" name="TABLE"/>
          <p:cNvSpPr txBox="1"/>
          <p:nvPr/>
        </p:nvSpPr>
        <p:spPr>
          <a:xfrm>
            <a:off x="5895180" y="8413215"/>
            <a:ext cx="1214439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TABLE</a:t>
            </a:r>
          </a:p>
        </p:txBody>
      </p:sp>
      <p:pic>
        <p:nvPicPr>
          <p:cNvPr id="260" name="PDP_white.png" descr="PDP_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2564" y="1399504"/>
            <a:ext cx="3017131" cy="265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table-white.png" descr="table-whi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66939" y="4852937"/>
            <a:ext cx="4179890" cy="4195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ángulo"/>
          <p:cNvSpPr/>
          <p:nvPr/>
        </p:nvSpPr>
        <p:spPr>
          <a:xfrm>
            <a:off x="1685" y="-3027"/>
            <a:ext cx="13001430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6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Unsupervised Resources"/>
          <p:cNvSpPr txBox="1"/>
          <p:nvPr/>
        </p:nvSpPr>
        <p:spPr>
          <a:xfrm>
            <a:off x="534098" y="3608640"/>
            <a:ext cx="1193660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Unsupervised Resources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ANOMALY"/>
          <p:cNvSpPr txBox="1"/>
          <p:nvPr/>
        </p:nvSpPr>
        <p:spPr>
          <a:xfrm>
            <a:off x="3048598" y="3993615"/>
            <a:ext cx="182684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ANOMALY</a:t>
            </a:r>
          </a:p>
        </p:txBody>
      </p:sp>
      <p:sp>
        <p:nvSpPr>
          <p:cNvPr id="269" name="ASSOCIATION"/>
          <p:cNvSpPr txBox="1"/>
          <p:nvPr/>
        </p:nvSpPr>
        <p:spPr>
          <a:xfrm>
            <a:off x="8007660" y="3993615"/>
            <a:ext cx="251824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ASSOCIATION</a:t>
            </a:r>
          </a:p>
        </p:txBody>
      </p:sp>
      <p:sp>
        <p:nvSpPr>
          <p:cNvPr id="270" name="CLUSTER"/>
          <p:cNvSpPr txBox="1"/>
          <p:nvPr/>
        </p:nvSpPr>
        <p:spPr>
          <a:xfrm>
            <a:off x="1689499" y="8426239"/>
            <a:ext cx="177405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CLUSTER</a:t>
            </a:r>
          </a:p>
        </p:txBody>
      </p:sp>
      <p:sp>
        <p:nvSpPr>
          <p:cNvPr id="275" name="TOPIC MODEL"/>
          <p:cNvSpPr txBox="1"/>
          <p:nvPr/>
        </p:nvSpPr>
        <p:spPr>
          <a:xfrm>
            <a:off x="5223482" y="8453392"/>
            <a:ext cx="2557836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TOPIC MODEL</a:t>
            </a:r>
          </a:p>
        </p:txBody>
      </p:sp>
      <p:sp>
        <p:nvSpPr>
          <p:cNvPr id="13" name="TOPIC MODEL"/>
          <p:cNvSpPr txBox="1"/>
          <p:nvPr/>
        </p:nvSpPr>
        <p:spPr>
          <a:xfrm>
            <a:off x="9910560" y="8407683"/>
            <a:ext cx="83997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PCA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09650"/>
            <a:ext cx="11176000" cy="77343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09650"/>
            <a:ext cx="11176000" cy="7734300"/>
          </a:xfrm>
          <a:prstGeom prst="rect">
            <a:avLst/>
          </a:prstGeom>
        </p:spPr>
      </p:pic>
      <p:sp>
        <p:nvSpPr>
          <p:cNvPr id="14" name="CLUSTER"/>
          <p:cNvSpPr txBox="1"/>
          <p:nvPr/>
        </p:nvSpPr>
        <p:spPr>
          <a:xfrm>
            <a:off x="1689499" y="8426239"/>
            <a:ext cx="177405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CLUSTER</a:t>
            </a:r>
          </a:p>
        </p:txBody>
      </p:sp>
      <p:sp>
        <p:nvSpPr>
          <p:cNvPr id="15" name="TOPIC MODEL"/>
          <p:cNvSpPr txBox="1"/>
          <p:nvPr/>
        </p:nvSpPr>
        <p:spPr>
          <a:xfrm>
            <a:off x="5223482" y="8453392"/>
            <a:ext cx="2557836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TOPIC MODEL</a:t>
            </a:r>
          </a:p>
        </p:txBody>
      </p:sp>
      <p:sp>
        <p:nvSpPr>
          <p:cNvPr id="16" name="TOPIC MODEL"/>
          <p:cNvSpPr txBox="1"/>
          <p:nvPr/>
        </p:nvSpPr>
        <p:spPr>
          <a:xfrm>
            <a:off x="9910560" y="8407683"/>
            <a:ext cx="83997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PCA</a:t>
            </a:r>
            <a:endParaRPr dirty="0"/>
          </a:p>
        </p:txBody>
      </p:sp>
      <p:sp>
        <p:nvSpPr>
          <p:cNvPr id="18" name="ANOMALY"/>
          <p:cNvSpPr txBox="1"/>
          <p:nvPr/>
        </p:nvSpPr>
        <p:spPr>
          <a:xfrm>
            <a:off x="3048598" y="3993615"/>
            <a:ext cx="182684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ANOMALY</a:t>
            </a:r>
          </a:p>
        </p:txBody>
      </p:sp>
      <p:sp>
        <p:nvSpPr>
          <p:cNvPr id="19" name="ASSOCIATION"/>
          <p:cNvSpPr txBox="1"/>
          <p:nvPr/>
        </p:nvSpPr>
        <p:spPr>
          <a:xfrm>
            <a:off x="8007660" y="3993615"/>
            <a:ext cx="251824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ASSOCIATION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ángulo"/>
          <p:cNvSpPr/>
          <p:nvPr/>
        </p:nvSpPr>
        <p:spPr>
          <a:xfrm>
            <a:off x="1685" y="-3027"/>
            <a:ext cx="13001430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Data Resources"/>
          <p:cNvSpPr txBox="1"/>
          <p:nvPr/>
        </p:nvSpPr>
        <p:spPr>
          <a:xfrm>
            <a:off x="534098" y="3608640"/>
            <a:ext cx="1193660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 Resources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NOMALY"/>
          <p:cNvSpPr txBox="1"/>
          <p:nvPr/>
        </p:nvSpPr>
        <p:spPr>
          <a:xfrm>
            <a:off x="3033078" y="3975060"/>
            <a:ext cx="185788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ANOMALY</a:t>
            </a:r>
          </a:p>
        </p:txBody>
      </p:sp>
      <p:sp>
        <p:nvSpPr>
          <p:cNvPr id="12" name="ASSOCIATION"/>
          <p:cNvSpPr txBox="1"/>
          <p:nvPr/>
        </p:nvSpPr>
        <p:spPr>
          <a:xfrm>
            <a:off x="7989992" y="3975060"/>
            <a:ext cx="255358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ASSOCIATION</a:t>
            </a:r>
          </a:p>
        </p:txBody>
      </p:sp>
      <p:sp>
        <p:nvSpPr>
          <p:cNvPr id="13" name="CLUSTER"/>
          <p:cNvSpPr txBox="1"/>
          <p:nvPr/>
        </p:nvSpPr>
        <p:spPr>
          <a:xfrm>
            <a:off x="1686861" y="8407684"/>
            <a:ext cx="177933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14" name="TOPIC MODEL"/>
          <p:cNvSpPr txBox="1"/>
          <p:nvPr/>
        </p:nvSpPr>
        <p:spPr>
          <a:xfrm>
            <a:off x="5214387" y="8434837"/>
            <a:ext cx="257602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TOPIC MODEL</a:t>
            </a:r>
          </a:p>
        </p:txBody>
      </p:sp>
      <p:sp>
        <p:nvSpPr>
          <p:cNvPr id="15" name="TOPIC MODEL"/>
          <p:cNvSpPr txBox="1"/>
          <p:nvPr/>
        </p:nvSpPr>
        <p:spPr>
          <a:xfrm>
            <a:off x="9910560" y="8407683"/>
            <a:ext cx="83997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</a:rPr>
              <a:t>PCA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09650"/>
            <a:ext cx="11176000" cy="77343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ángulo"/>
          <p:cNvSpPr/>
          <p:nvPr/>
        </p:nvSpPr>
        <p:spPr>
          <a:xfrm>
            <a:off x="1685" y="-3027"/>
            <a:ext cx="13001430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9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Unsupervised Resources…"/>
          <p:cNvSpPr txBox="1"/>
          <p:nvPr/>
        </p:nvSpPr>
        <p:spPr>
          <a:xfrm>
            <a:off x="534098" y="3236185"/>
            <a:ext cx="11936604" cy="183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Unsupervised Resources</a:t>
            </a:r>
          </a:p>
          <a:p>
            <a:pPr algn="r">
              <a:defRPr sz="5000" spc="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Additional Visualizations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OPIC MAP"/>
          <p:cNvSpPr txBox="1"/>
          <p:nvPr/>
        </p:nvSpPr>
        <p:spPr>
          <a:xfrm>
            <a:off x="2513797" y="6137792"/>
            <a:ext cx="2063851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TOPIC MAP</a:t>
            </a:r>
          </a:p>
        </p:txBody>
      </p:sp>
      <p:sp>
        <p:nvSpPr>
          <p:cNvPr id="303" name="TERM CHART"/>
          <p:cNvSpPr txBox="1"/>
          <p:nvPr/>
        </p:nvSpPr>
        <p:spPr>
          <a:xfrm>
            <a:off x="8262590" y="6137792"/>
            <a:ext cx="2438897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TERM CHART</a:t>
            </a:r>
          </a:p>
        </p:txBody>
      </p:sp>
      <p:pic>
        <p:nvPicPr>
          <p:cNvPr id="304" name="topic-map.png" descr="topic-ma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2894" y="2872349"/>
            <a:ext cx="3185658" cy="281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term chart.png" descr="term char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96763" y="2872349"/>
            <a:ext cx="2970550" cy="281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OPIC MAP"/>
          <p:cNvSpPr txBox="1"/>
          <p:nvPr/>
        </p:nvSpPr>
        <p:spPr>
          <a:xfrm>
            <a:off x="2513797" y="6137792"/>
            <a:ext cx="2063851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TOPIC MAP</a:t>
            </a:r>
          </a:p>
        </p:txBody>
      </p:sp>
      <p:sp>
        <p:nvSpPr>
          <p:cNvPr id="309" name="TERM CHART"/>
          <p:cNvSpPr txBox="1"/>
          <p:nvPr/>
        </p:nvSpPr>
        <p:spPr>
          <a:xfrm>
            <a:off x="8262590" y="6137792"/>
            <a:ext cx="2438897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TERM CHART</a:t>
            </a:r>
          </a:p>
        </p:txBody>
      </p:sp>
      <p:pic>
        <p:nvPicPr>
          <p:cNvPr id="310" name="topic_map_green.png" descr="topic_map_gre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1806" y="2105929"/>
            <a:ext cx="4307834" cy="4324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term_chart_green.png" descr="term_chart_gre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9836" y="2257955"/>
            <a:ext cx="4044403" cy="4059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TOPIC MAP"/>
          <p:cNvSpPr txBox="1"/>
          <p:nvPr/>
        </p:nvSpPr>
        <p:spPr>
          <a:xfrm>
            <a:off x="2513797" y="6137792"/>
            <a:ext cx="2063851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TOPIC MAP</a:t>
            </a:r>
          </a:p>
        </p:txBody>
      </p:sp>
      <p:sp>
        <p:nvSpPr>
          <p:cNvPr id="315" name="TERM CHART"/>
          <p:cNvSpPr txBox="1"/>
          <p:nvPr/>
        </p:nvSpPr>
        <p:spPr>
          <a:xfrm>
            <a:off x="8262590" y="6137792"/>
            <a:ext cx="2438897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TERM CHART</a:t>
            </a:r>
          </a:p>
        </p:txBody>
      </p:sp>
      <p:pic>
        <p:nvPicPr>
          <p:cNvPr id="316" name="topic-map_white.png" descr="topic-map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2894" y="2872349"/>
            <a:ext cx="3185657" cy="281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term chart_white.png" descr="term chart_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96763" y="2872349"/>
            <a:ext cx="2970550" cy="281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ángulo"/>
          <p:cNvSpPr/>
          <p:nvPr/>
        </p:nvSpPr>
        <p:spPr>
          <a:xfrm>
            <a:off x="1685" y="-3027"/>
            <a:ext cx="13001430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2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rediction Resources"/>
          <p:cNvSpPr txBox="1"/>
          <p:nvPr/>
        </p:nvSpPr>
        <p:spPr>
          <a:xfrm>
            <a:off x="534098" y="3608640"/>
            <a:ext cx="1193660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Prediction Resources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PREDICTION"/>
          <p:cNvSpPr txBox="1"/>
          <p:nvPr/>
        </p:nvSpPr>
        <p:spPr>
          <a:xfrm>
            <a:off x="2694077" y="5911315"/>
            <a:ext cx="230728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PREDICTION</a:t>
            </a:r>
          </a:p>
        </p:txBody>
      </p:sp>
      <p:sp>
        <p:nvSpPr>
          <p:cNvPr id="325" name="BATCH PREDICTION"/>
          <p:cNvSpPr txBox="1"/>
          <p:nvPr/>
        </p:nvSpPr>
        <p:spPr>
          <a:xfrm>
            <a:off x="7328858" y="5911315"/>
            <a:ext cx="358487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BATCH PREDICTION</a:t>
            </a:r>
          </a:p>
        </p:txBody>
      </p:sp>
      <p:pic>
        <p:nvPicPr>
          <p:cNvPr id="326" name="predictions_big.png" descr="predictions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4019" y="2483245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batchpredictions_big.png" descr="batchpredictions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7595" y="2483245"/>
            <a:ext cx="3327402" cy="3327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PREDICTION"/>
          <p:cNvSpPr txBox="1"/>
          <p:nvPr/>
        </p:nvSpPr>
        <p:spPr>
          <a:xfrm>
            <a:off x="2694077" y="5911315"/>
            <a:ext cx="230728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PREDICTION</a:t>
            </a:r>
          </a:p>
        </p:txBody>
      </p:sp>
      <p:pic>
        <p:nvPicPr>
          <p:cNvPr id="331" name="predictions_big.png" descr="predictions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4019" y="2483245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batchpredictions_big.png" descr="batchpredictions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7595" y="2483245"/>
            <a:ext cx="3327402" cy="3327403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BATCH PREDICTION"/>
          <p:cNvSpPr txBox="1"/>
          <p:nvPr/>
        </p:nvSpPr>
        <p:spPr>
          <a:xfrm>
            <a:off x="7328858" y="5911315"/>
            <a:ext cx="358487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BATCH PREDICTION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REDICTION"/>
          <p:cNvSpPr txBox="1"/>
          <p:nvPr/>
        </p:nvSpPr>
        <p:spPr>
          <a:xfrm>
            <a:off x="2694077" y="5911315"/>
            <a:ext cx="230728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PREDICTION</a:t>
            </a:r>
          </a:p>
        </p:txBody>
      </p:sp>
      <p:sp>
        <p:nvSpPr>
          <p:cNvPr id="336" name="BATCH PREDICTION"/>
          <p:cNvSpPr txBox="1"/>
          <p:nvPr/>
        </p:nvSpPr>
        <p:spPr>
          <a:xfrm>
            <a:off x="7328858" y="5911315"/>
            <a:ext cx="358487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BATCH PREDICTION</a:t>
            </a:r>
          </a:p>
        </p:txBody>
      </p:sp>
      <p:pic>
        <p:nvPicPr>
          <p:cNvPr id="337" name="predictions_big.png" descr="predictions_bi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019" y="2483245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batchpredictions_big.png" descr="batchpredictions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7595" y="2483245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Rectángulo"/>
          <p:cNvSpPr/>
          <p:nvPr/>
        </p:nvSpPr>
        <p:spPr>
          <a:xfrm>
            <a:off x="1685" y="-3027"/>
            <a:ext cx="13001430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4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Automation Resources"/>
          <p:cNvSpPr txBox="1"/>
          <p:nvPr/>
        </p:nvSpPr>
        <p:spPr>
          <a:xfrm>
            <a:off x="534098" y="3608640"/>
            <a:ext cx="1193660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Automation Resources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6779" y="904195"/>
            <a:ext cx="3322410" cy="3322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6539" y="904195"/>
            <a:ext cx="3322407" cy="332241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OURCE"/>
          <p:cNvSpPr txBox="1"/>
          <p:nvPr/>
        </p:nvSpPr>
        <p:spPr>
          <a:xfrm>
            <a:off x="3530148" y="3980915"/>
            <a:ext cx="163567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sp>
        <p:nvSpPr>
          <p:cNvPr id="138" name="DATASET"/>
          <p:cNvSpPr txBox="1"/>
          <p:nvPr/>
        </p:nvSpPr>
        <p:spPr>
          <a:xfrm>
            <a:off x="7917002" y="3980915"/>
            <a:ext cx="1701479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pic>
        <p:nvPicPr>
          <p:cNvPr id="139" name="statistical_test_big.png" descr="statistical_test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5841" y="4938314"/>
            <a:ext cx="3327403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correlations_big.png" descr="correlation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6083" y="4938314"/>
            <a:ext cx="3327402" cy="332740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CORRELATIONS"/>
          <p:cNvSpPr txBox="1"/>
          <p:nvPr/>
        </p:nvSpPr>
        <p:spPr>
          <a:xfrm>
            <a:off x="792962" y="7968715"/>
            <a:ext cx="2893642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CORRELATIONS</a:t>
            </a:r>
          </a:p>
        </p:txBody>
      </p:sp>
      <p:sp>
        <p:nvSpPr>
          <p:cNvPr id="142" name="STATISTICAL TEST"/>
          <p:cNvSpPr txBox="1"/>
          <p:nvPr/>
        </p:nvSpPr>
        <p:spPr>
          <a:xfrm>
            <a:off x="5008529" y="7968715"/>
            <a:ext cx="3302025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STATISTICAL TEST</a:t>
            </a:r>
          </a:p>
        </p:txBody>
      </p:sp>
      <p:pic>
        <p:nvPicPr>
          <p:cNvPr id="143" name="samples_big.png" descr="samples_bi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88602" y="4938314"/>
            <a:ext cx="3327402" cy="332740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AMPLES"/>
          <p:cNvSpPr txBox="1"/>
          <p:nvPr/>
        </p:nvSpPr>
        <p:spPr>
          <a:xfrm>
            <a:off x="10055203" y="7968715"/>
            <a:ext cx="179419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SAMPLES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CRIPT"/>
          <p:cNvSpPr txBox="1"/>
          <p:nvPr/>
        </p:nvSpPr>
        <p:spPr>
          <a:xfrm>
            <a:off x="3252876" y="4120615"/>
            <a:ext cx="141828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SCRIPT</a:t>
            </a:r>
          </a:p>
        </p:txBody>
      </p:sp>
      <p:sp>
        <p:nvSpPr>
          <p:cNvPr id="347" name="LIBRARY"/>
          <p:cNvSpPr txBox="1"/>
          <p:nvPr/>
        </p:nvSpPr>
        <p:spPr>
          <a:xfrm>
            <a:off x="8306333" y="4120615"/>
            <a:ext cx="162959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LIBRARY</a:t>
            </a:r>
          </a:p>
        </p:txBody>
      </p:sp>
      <p:sp>
        <p:nvSpPr>
          <p:cNvPr id="348" name="EXECUTION"/>
          <p:cNvSpPr txBox="1"/>
          <p:nvPr/>
        </p:nvSpPr>
        <p:spPr>
          <a:xfrm>
            <a:off x="5562451" y="8425915"/>
            <a:ext cx="2188866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EXECUTION</a:t>
            </a:r>
          </a:p>
        </p:txBody>
      </p:sp>
      <p:pic>
        <p:nvPicPr>
          <p:cNvPr id="349" name="execution_big.png" descr="execution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8319" y="1062383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library_big.png" descr="library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7430" y="1062383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script_big.png" descr="script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3182" y="5272137"/>
            <a:ext cx="3327402" cy="3327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CRIPT"/>
          <p:cNvSpPr txBox="1"/>
          <p:nvPr/>
        </p:nvSpPr>
        <p:spPr>
          <a:xfrm>
            <a:off x="3252876" y="4120615"/>
            <a:ext cx="141828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SCRIPT</a:t>
            </a:r>
          </a:p>
        </p:txBody>
      </p:sp>
      <p:sp>
        <p:nvSpPr>
          <p:cNvPr id="355" name="LIBRARY"/>
          <p:cNvSpPr txBox="1"/>
          <p:nvPr/>
        </p:nvSpPr>
        <p:spPr>
          <a:xfrm>
            <a:off x="8306333" y="4120615"/>
            <a:ext cx="162959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LIBRARY</a:t>
            </a:r>
          </a:p>
        </p:txBody>
      </p:sp>
      <p:sp>
        <p:nvSpPr>
          <p:cNvPr id="356" name="EXECUTION"/>
          <p:cNvSpPr txBox="1"/>
          <p:nvPr/>
        </p:nvSpPr>
        <p:spPr>
          <a:xfrm>
            <a:off x="5562451" y="8425915"/>
            <a:ext cx="2188866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EXECUTION</a:t>
            </a:r>
          </a:p>
        </p:txBody>
      </p:sp>
      <p:pic>
        <p:nvPicPr>
          <p:cNvPr id="357" name="execution_big.png" descr="execution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8319" y="1062383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library_big.png" descr="library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7430" y="1062383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script_big.png" descr="script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3182" y="5272137"/>
            <a:ext cx="3327402" cy="3327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CRIPT"/>
          <p:cNvSpPr txBox="1"/>
          <p:nvPr/>
        </p:nvSpPr>
        <p:spPr>
          <a:xfrm>
            <a:off x="3252876" y="4120615"/>
            <a:ext cx="141828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SCRIPT</a:t>
            </a:r>
          </a:p>
        </p:txBody>
      </p:sp>
      <p:sp>
        <p:nvSpPr>
          <p:cNvPr id="362" name="LIBRARY"/>
          <p:cNvSpPr txBox="1"/>
          <p:nvPr/>
        </p:nvSpPr>
        <p:spPr>
          <a:xfrm>
            <a:off x="8306333" y="4120615"/>
            <a:ext cx="162959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LIBRARY</a:t>
            </a:r>
          </a:p>
        </p:txBody>
      </p:sp>
      <p:sp>
        <p:nvSpPr>
          <p:cNvPr id="363" name="EXECUTION"/>
          <p:cNvSpPr txBox="1"/>
          <p:nvPr/>
        </p:nvSpPr>
        <p:spPr>
          <a:xfrm>
            <a:off x="5562451" y="8425915"/>
            <a:ext cx="2188866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EXECUTION</a:t>
            </a:r>
          </a:p>
        </p:txBody>
      </p:sp>
      <p:pic>
        <p:nvPicPr>
          <p:cNvPr id="364" name="execution_big.png" descr="execution_bi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319" y="1062383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library_big.png" descr="library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7430" y="1062383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script_big.png" descr="scrip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3182" y="5272137"/>
            <a:ext cx="3327402" cy="332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Rectángulo"/>
          <p:cNvSpPr/>
          <p:nvPr/>
        </p:nvSpPr>
        <p:spPr>
          <a:xfrm>
            <a:off x="1685" y="-3027"/>
            <a:ext cx="13001430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7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Additional Resources"/>
          <p:cNvSpPr txBox="1"/>
          <p:nvPr/>
        </p:nvSpPr>
        <p:spPr>
          <a:xfrm>
            <a:off x="534098" y="3608640"/>
            <a:ext cx="1193660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Additional Resources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ORGANIZATION"/>
          <p:cNvSpPr txBox="1"/>
          <p:nvPr/>
        </p:nvSpPr>
        <p:spPr>
          <a:xfrm>
            <a:off x="2450469" y="5911315"/>
            <a:ext cx="279449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ORGANIZATION</a:t>
            </a:r>
          </a:p>
        </p:txBody>
      </p:sp>
      <p:sp>
        <p:nvSpPr>
          <p:cNvPr id="375" name="PROJECT"/>
          <p:cNvSpPr txBox="1"/>
          <p:nvPr/>
        </p:nvSpPr>
        <p:spPr>
          <a:xfrm>
            <a:off x="8234353" y="5911315"/>
            <a:ext cx="177388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PROJECT</a:t>
            </a:r>
          </a:p>
        </p:txBody>
      </p:sp>
      <p:sp>
        <p:nvSpPr>
          <p:cNvPr id="376" name="WORKING EFFICIENTLY"/>
          <p:cNvSpPr txBox="1"/>
          <p:nvPr/>
        </p:nvSpPr>
        <p:spPr>
          <a:xfrm>
            <a:off x="6449238" y="262798"/>
            <a:ext cx="623876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WORKING EFFICIENTLY</a:t>
            </a:r>
          </a:p>
        </p:txBody>
      </p:sp>
      <p:pic>
        <p:nvPicPr>
          <p:cNvPr id="377" name="organizations.png" descr="organization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4019" y="2769685"/>
            <a:ext cx="3327402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royect.png" descr="proyec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7595" y="2769685"/>
            <a:ext cx="3327402" cy="3327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WORKING EFFICIENTLY"/>
          <p:cNvSpPr txBox="1"/>
          <p:nvPr/>
        </p:nvSpPr>
        <p:spPr>
          <a:xfrm>
            <a:off x="6449238" y="262798"/>
            <a:ext cx="623876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WORKING EFFICIENTLY</a:t>
            </a:r>
          </a:p>
        </p:txBody>
      </p:sp>
      <p:sp>
        <p:nvSpPr>
          <p:cNvPr id="382" name="ORGANIZATION"/>
          <p:cNvSpPr txBox="1"/>
          <p:nvPr/>
        </p:nvSpPr>
        <p:spPr>
          <a:xfrm>
            <a:off x="2450469" y="5911315"/>
            <a:ext cx="279449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ORGANIZATION</a:t>
            </a:r>
          </a:p>
        </p:txBody>
      </p:sp>
      <p:sp>
        <p:nvSpPr>
          <p:cNvPr id="383" name="PROJECT"/>
          <p:cNvSpPr txBox="1"/>
          <p:nvPr/>
        </p:nvSpPr>
        <p:spPr>
          <a:xfrm>
            <a:off x="8234353" y="5911315"/>
            <a:ext cx="177388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PROJECT</a:t>
            </a:r>
          </a:p>
        </p:txBody>
      </p:sp>
      <p:pic>
        <p:nvPicPr>
          <p:cNvPr id="384" name="project_green.png" descr="project_gre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4895" y="2756985"/>
            <a:ext cx="3352802" cy="3352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organizations_green.png" descr="organizations_gre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1319" y="2756985"/>
            <a:ext cx="3352802" cy="3352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WORKING EFFICIENTLY"/>
          <p:cNvSpPr txBox="1"/>
          <p:nvPr/>
        </p:nvSpPr>
        <p:spPr>
          <a:xfrm>
            <a:off x="6449238" y="262798"/>
            <a:ext cx="6238765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WORKING EFFICIENTLY</a:t>
            </a:r>
          </a:p>
        </p:txBody>
      </p:sp>
      <p:sp>
        <p:nvSpPr>
          <p:cNvPr id="389" name="ORGANIZATION"/>
          <p:cNvSpPr txBox="1"/>
          <p:nvPr/>
        </p:nvSpPr>
        <p:spPr>
          <a:xfrm>
            <a:off x="2450469" y="5911315"/>
            <a:ext cx="279449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ORGANIZATION</a:t>
            </a:r>
          </a:p>
        </p:txBody>
      </p:sp>
      <p:sp>
        <p:nvSpPr>
          <p:cNvPr id="390" name="PROJECT"/>
          <p:cNvSpPr txBox="1"/>
          <p:nvPr/>
        </p:nvSpPr>
        <p:spPr>
          <a:xfrm>
            <a:off x="8234353" y="5911315"/>
            <a:ext cx="177388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PROJECT</a:t>
            </a:r>
          </a:p>
        </p:txBody>
      </p:sp>
      <p:pic>
        <p:nvPicPr>
          <p:cNvPr id="391" name="organizations_white.png" descr="organizations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1319" y="2756985"/>
            <a:ext cx="3352802" cy="3352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project_white.png" descr="project_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4895" y="2756985"/>
            <a:ext cx="3352802" cy="3352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CONFIGURE"/>
          <p:cNvSpPr txBox="1"/>
          <p:nvPr/>
        </p:nvSpPr>
        <p:spPr>
          <a:xfrm>
            <a:off x="2816123" y="4019015"/>
            <a:ext cx="224790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CONFIGURE</a:t>
            </a:r>
          </a:p>
        </p:txBody>
      </p:sp>
      <p:sp>
        <p:nvSpPr>
          <p:cNvPr id="396" name="EXECUTE / TASK"/>
          <p:cNvSpPr txBox="1"/>
          <p:nvPr/>
        </p:nvSpPr>
        <p:spPr>
          <a:xfrm>
            <a:off x="7577235" y="4120615"/>
            <a:ext cx="298618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EXECUTE / TASK</a:t>
            </a:r>
          </a:p>
        </p:txBody>
      </p:sp>
      <p:pic>
        <p:nvPicPr>
          <p:cNvPr id="397" name="action.png" descr="acti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00330" y="1349820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configure.png" descr="configu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70073" y="1349820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filter.png" descr="filt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70073" y="56805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search.png" descr="search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0330" y="5657313"/>
            <a:ext cx="2540002" cy="2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ACTIONS"/>
          <p:cNvSpPr txBox="1"/>
          <p:nvPr/>
        </p:nvSpPr>
        <p:spPr>
          <a:xfrm>
            <a:off x="10301715" y="262798"/>
            <a:ext cx="248517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ACTIONS</a:t>
            </a:r>
          </a:p>
        </p:txBody>
      </p:sp>
      <p:sp>
        <p:nvSpPr>
          <p:cNvPr id="404" name="FILTER"/>
          <p:cNvSpPr txBox="1"/>
          <p:nvPr/>
        </p:nvSpPr>
        <p:spPr>
          <a:xfrm>
            <a:off x="3283630" y="8197315"/>
            <a:ext cx="131288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FILTER</a:t>
            </a:r>
          </a:p>
        </p:txBody>
      </p:sp>
      <p:sp>
        <p:nvSpPr>
          <p:cNvPr id="405" name="SEARCH"/>
          <p:cNvSpPr txBox="1"/>
          <p:nvPr/>
        </p:nvSpPr>
        <p:spPr>
          <a:xfrm>
            <a:off x="8272202" y="8174107"/>
            <a:ext cx="159625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SEARCH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CONFIGURE"/>
          <p:cNvSpPr txBox="1"/>
          <p:nvPr/>
        </p:nvSpPr>
        <p:spPr>
          <a:xfrm>
            <a:off x="2816123" y="4019015"/>
            <a:ext cx="224790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CONFIGURE</a:t>
            </a:r>
          </a:p>
        </p:txBody>
      </p:sp>
      <p:sp>
        <p:nvSpPr>
          <p:cNvPr id="409" name="EXECUTE / TASK"/>
          <p:cNvSpPr txBox="1"/>
          <p:nvPr/>
        </p:nvSpPr>
        <p:spPr>
          <a:xfrm>
            <a:off x="7577235" y="4120615"/>
            <a:ext cx="298618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EXECUTE / TASK</a:t>
            </a:r>
          </a:p>
        </p:txBody>
      </p:sp>
      <p:pic>
        <p:nvPicPr>
          <p:cNvPr id="410" name="action.png" descr="acti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00330" y="1349820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configure.png" descr="configu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70073" y="1349820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filter.png" descr="filt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70073" y="5657313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search.png" descr="search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0330" y="5657313"/>
            <a:ext cx="2540002" cy="2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ACTIONS"/>
          <p:cNvSpPr txBox="1"/>
          <p:nvPr/>
        </p:nvSpPr>
        <p:spPr>
          <a:xfrm>
            <a:off x="10301715" y="262798"/>
            <a:ext cx="248517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ACTIONS</a:t>
            </a:r>
          </a:p>
        </p:txBody>
      </p:sp>
      <p:sp>
        <p:nvSpPr>
          <p:cNvPr id="417" name="FILTER"/>
          <p:cNvSpPr txBox="1"/>
          <p:nvPr/>
        </p:nvSpPr>
        <p:spPr>
          <a:xfrm>
            <a:off x="3283630" y="8174107"/>
            <a:ext cx="131288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FILTER</a:t>
            </a:r>
          </a:p>
        </p:txBody>
      </p:sp>
      <p:sp>
        <p:nvSpPr>
          <p:cNvPr id="418" name="SEARCH"/>
          <p:cNvSpPr txBox="1"/>
          <p:nvPr/>
        </p:nvSpPr>
        <p:spPr>
          <a:xfrm>
            <a:off x="8272202" y="8174107"/>
            <a:ext cx="159625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SEARCH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ONFIGURE"/>
          <p:cNvSpPr txBox="1"/>
          <p:nvPr/>
        </p:nvSpPr>
        <p:spPr>
          <a:xfrm>
            <a:off x="2816123" y="4052882"/>
            <a:ext cx="224790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CONFIGURE</a:t>
            </a:r>
          </a:p>
        </p:txBody>
      </p:sp>
      <p:sp>
        <p:nvSpPr>
          <p:cNvPr id="421" name="EXECUTE / TASK"/>
          <p:cNvSpPr txBox="1"/>
          <p:nvPr/>
        </p:nvSpPr>
        <p:spPr>
          <a:xfrm>
            <a:off x="7577235" y="4154482"/>
            <a:ext cx="298618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EXECUTE / TASK</a:t>
            </a:r>
          </a:p>
        </p:txBody>
      </p:sp>
      <p:pic>
        <p:nvPicPr>
          <p:cNvPr id="422" name="action.png" descr="ac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0330" y="1349820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configure.png" descr="configu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0073" y="1349820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filter.png" descr="filt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70073" y="5657313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search.png" descr="search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61713" y="5657313"/>
            <a:ext cx="2540002" cy="2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ACTIONS"/>
          <p:cNvSpPr txBox="1"/>
          <p:nvPr/>
        </p:nvSpPr>
        <p:spPr>
          <a:xfrm>
            <a:off x="10301715" y="262798"/>
            <a:ext cx="2485170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ACTIONS</a:t>
            </a:r>
          </a:p>
        </p:txBody>
      </p:sp>
      <p:sp>
        <p:nvSpPr>
          <p:cNvPr id="429" name="FILTER"/>
          <p:cNvSpPr txBox="1"/>
          <p:nvPr/>
        </p:nvSpPr>
        <p:spPr>
          <a:xfrm>
            <a:off x="3283630" y="8174107"/>
            <a:ext cx="131288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FILTER</a:t>
            </a:r>
          </a:p>
        </p:txBody>
      </p:sp>
      <p:sp>
        <p:nvSpPr>
          <p:cNvPr id="430" name="SEARCH"/>
          <p:cNvSpPr txBox="1"/>
          <p:nvPr/>
        </p:nvSpPr>
        <p:spPr>
          <a:xfrm>
            <a:off x="8233585" y="8174107"/>
            <a:ext cx="159625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SEARCH</a:t>
            </a:r>
          </a:p>
        </p:txBody>
      </p:sp>
      <p:pic>
        <p:nvPicPr>
          <p:cNvPr id="431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6779" y="904195"/>
            <a:ext cx="3322410" cy="3322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6539" y="904195"/>
            <a:ext cx="3322407" cy="332241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OURCE"/>
          <p:cNvSpPr txBox="1"/>
          <p:nvPr/>
        </p:nvSpPr>
        <p:spPr>
          <a:xfrm>
            <a:off x="3530148" y="3980915"/>
            <a:ext cx="163567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sp>
        <p:nvSpPr>
          <p:cNvPr id="150" name="DATASET"/>
          <p:cNvSpPr txBox="1"/>
          <p:nvPr/>
        </p:nvSpPr>
        <p:spPr>
          <a:xfrm>
            <a:off x="7917002" y="3980915"/>
            <a:ext cx="1701479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pic>
        <p:nvPicPr>
          <p:cNvPr id="151" name="statistical_test_big.png" descr="statistical_test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5841" y="4938314"/>
            <a:ext cx="3327403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orrelations_big.png" descr="correlation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6083" y="4938314"/>
            <a:ext cx="3327402" cy="332740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ORRELATIONS"/>
          <p:cNvSpPr txBox="1"/>
          <p:nvPr/>
        </p:nvSpPr>
        <p:spPr>
          <a:xfrm>
            <a:off x="792962" y="7968715"/>
            <a:ext cx="2893642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CORRELATIONS</a:t>
            </a:r>
          </a:p>
        </p:txBody>
      </p:sp>
      <p:sp>
        <p:nvSpPr>
          <p:cNvPr id="154" name="STATISTICAL TEST"/>
          <p:cNvSpPr txBox="1"/>
          <p:nvPr/>
        </p:nvSpPr>
        <p:spPr>
          <a:xfrm>
            <a:off x="5008529" y="7968715"/>
            <a:ext cx="3302025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STATISTICAL TEST</a:t>
            </a:r>
          </a:p>
        </p:txBody>
      </p:sp>
      <p:pic>
        <p:nvPicPr>
          <p:cNvPr id="155" name="sample_big.png" descr="sample_bi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88602" y="4938314"/>
            <a:ext cx="3327402" cy="332740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AMPLES"/>
          <p:cNvSpPr txBox="1"/>
          <p:nvPr/>
        </p:nvSpPr>
        <p:spPr>
          <a:xfrm>
            <a:off x="10055203" y="7968715"/>
            <a:ext cx="179419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SAMPLES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ACTIONS"/>
          <p:cNvSpPr txBox="1"/>
          <p:nvPr/>
        </p:nvSpPr>
        <p:spPr>
          <a:xfrm>
            <a:off x="5698695" y="247910"/>
            <a:ext cx="710290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DATA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504950"/>
            <a:ext cx="9677400" cy="6743700"/>
          </a:xfrm>
          <a:prstGeom prst="rect">
            <a:avLst/>
          </a:prstGeom>
        </p:spPr>
      </p:pic>
      <p:sp>
        <p:nvSpPr>
          <p:cNvPr id="23" name="CONFIGURE"/>
          <p:cNvSpPr txBox="1"/>
          <p:nvPr/>
        </p:nvSpPr>
        <p:spPr>
          <a:xfrm>
            <a:off x="2951021" y="4000460"/>
            <a:ext cx="197810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ADD FIELD</a:t>
            </a:r>
          </a:p>
        </p:txBody>
      </p:sp>
      <p:sp>
        <p:nvSpPr>
          <p:cNvPr id="24" name="EXECUTE / TASK"/>
          <p:cNvSpPr txBox="1"/>
          <p:nvPr/>
        </p:nvSpPr>
        <p:spPr>
          <a:xfrm>
            <a:off x="7833612" y="3886616"/>
            <a:ext cx="2473434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AGGREGATE </a:t>
            </a:r>
          </a:p>
          <a:p>
            <a:r>
              <a:rPr lang="en-US" dirty="0"/>
              <a:t>INSTANCES</a:t>
            </a:r>
          </a:p>
        </p:txBody>
      </p:sp>
      <p:sp>
        <p:nvSpPr>
          <p:cNvPr id="25" name="ADD FIELD"/>
          <p:cNvSpPr txBox="1"/>
          <p:nvPr/>
        </p:nvSpPr>
        <p:spPr>
          <a:xfrm>
            <a:off x="1988713" y="7963316"/>
            <a:ext cx="1995739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JOIN</a:t>
            </a:r>
            <a:r>
              <a:rPr lang="en-US" dirty="0"/>
              <a:t> </a:t>
            </a:r>
          </a:p>
          <a:p>
            <a:r>
              <a:rPr lang="en-US" dirty="0"/>
              <a:t>DATASETS</a:t>
            </a:r>
          </a:p>
        </p:txBody>
      </p:sp>
      <p:sp>
        <p:nvSpPr>
          <p:cNvPr id="26" name="FILTER"/>
          <p:cNvSpPr txBox="1"/>
          <p:nvPr/>
        </p:nvSpPr>
        <p:spPr>
          <a:xfrm>
            <a:off x="5595614" y="7963316"/>
            <a:ext cx="1995739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MERGE </a:t>
            </a:r>
          </a:p>
          <a:p>
            <a:r>
              <a:rPr lang="en-US" dirty="0"/>
              <a:t>DATASETS</a:t>
            </a:r>
          </a:p>
        </p:txBody>
      </p:sp>
      <p:sp>
        <p:nvSpPr>
          <p:cNvPr id="27" name="SEARCH"/>
          <p:cNvSpPr txBox="1"/>
          <p:nvPr/>
        </p:nvSpPr>
        <p:spPr>
          <a:xfrm>
            <a:off x="8946571" y="7963316"/>
            <a:ext cx="2356415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DELETE </a:t>
            </a:r>
          </a:p>
          <a:p>
            <a:r>
              <a:rPr lang="en-US" dirty="0"/>
              <a:t>DUPLICATES</a:t>
            </a:r>
          </a:p>
        </p:txBody>
      </p:sp>
    </p:spTree>
    <p:extLst>
      <p:ext uri="{BB962C8B-B14F-4D97-AF65-F5344CB8AC3E}">
        <p14:creationId xmlns:p14="http://schemas.microsoft.com/office/powerpoint/2010/main" val="195474199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CTIONS"/>
          <p:cNvSpPr txBox="1"/>
          <p:nvPr/>
        </p:nvSpPr>
        <p:spPr>
          <a:xfrm>
            <a:off x="5689918" y="235211"/>
            <a:ext cx="7102905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DATA </a:t>
            </a:r>
            <a:r>
              <a:rPr lang="en-US" dirty="0" smtClean="0"/>
              <a:t>TRANSFORMATIONS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441450"/>
            <a:ext cx="9677400" cy="6870700"/>
          </a:xfrm>
          <a:prstGeom prst="rect">
            <a:avLst/>
          </a:prstGeom>
        </p:spPr>
      </p:pic>
      <p:sp>
        <p:nvSpPr>
          <p:cNvPr id="18" name="CONFIGURE"/>
          <p:cNvSpPr txBox="1"/>
          <p:nvPr/>
        </p:nvSpPr>
        <p:spPr>
          <a:xfrm>
            <a:off x="2951021" y="4000460"/>
            <a:ext cx="197810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ADD FIELD</a:t>
            </a:r>
          </a:p>
        </p:txBody>
      </p:sp>
      <p:sp>
        <p:nvSpPr>
          <p:cNvPr id="19" name="EXECUTE / TASK"/>
          <p:cNvSpPr txBox="1"/>
          <p:nvPr/>
        </p:nvSpPr>
        <p:spPr>
          <a:xfrm>
            <a:off x="7833612" y="3886616"/>
            <a:ext cx="2473434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AGGREGATE </a:t>
            </a:r>
          </a:p>
          <a:p>
            <a:r>
              <a:rPr lang="en-US" dirty="0">
                <a:solidFill>
                  <a:schemeClr val="bg1"/>
                </a:solidFill>
              </a:rPr>
              <a:t>INSTANCES</a:t>
            </a:r>
          </a:p>
        </p:txBody>
      </p:sp>
      <p:sp>
        <p:nvSpPr>
          <p:cNvPr id="20" name="ADD FIELD"/>
          <p:cNvSpPr txBox="1"/>
          <p:nvPr/>
        </p:nvSpPr>
        <p:spPr>
          <a:xfrm>
            <a:off x="1988713" y="7963316"/>
            <a:ext cx="1995739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JOIN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DATASETS</a:t>
            </a:r>
          </a:p>
        </p:txBody>
      </p:sp>
      <p:sp>
        <p:nvSpPr>
          <p:cNvPr id="21" name="FILTER"/>
          <p:cNvSpPr txBox="1"/>
          <p:nvPr/>
        </p:nvSpPr>
        <p:spPr>
          <a:xfrm>
            <a:off x="5595614" y="7963316"/>
            <a:ext cx="1995739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MERGE </a:t>
            </a:r>
          </a:p>
          <a:p>
            <a:r>
              <a:rPr lang="en-US" dirty="0">
                <a:solidFill>
                  <a:schemeClr val="bg1"/>
                </a:solidFill>
              </a:rPr>
              <a:t>DATASETS</a:t>
            </a:r>
          </a:p>
        </p:txBody>
      </p:sp>
      <p:sp>
        <p:nvSpPr>
          <p:cNvPr id="22" name="SEARCH"/>
          <p:cNvSpPr txBox="1"/>
          <p:nvPr/>
        </p:nvSpPr>
        <p:spPr>
          <a:xfrm>
            <a:off x="8946571" y="7963316"/>
            <a:ext cx="2356415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DELETE</a:t>
            </a:r>
            <a:r>
              <a:rPr lang="en-US" dirty="0"/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DUPLICATES</a:t>
            </a:r>
          </a:p>
        </p:txBody>
      </p:sp>
    </p:spTree>
    <p:extLst>
      <p:ext uri="{BB962C8B-B14F-4D97-AF65-F5344CB8AC3E}">
        <p14:creationId xmlns:p14="http://schemas.microsoft.com/office/powerpoint/2010/main" val="123280573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BOOLEAN"/>
          <p:cNvSpPr txBox="1"/>
          <p:nvPr/>
        </p:nvSpPr>
        <p:spPr>
          <a:xfrm>
            <a:off x="1855427" y="8108415"/>
            <a:ext cx="183361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BOOLEAN</a:t>
            </a:r>
          </a:p>
        </p:txBody>
      </p:sp>
      <p:pic>
        <p:nvPicPr>
          <p:cNvPr id="435" name="boolean.png" descr="bool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1194" y="58837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list.png" descr="lis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63593" y="20102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numeric.png" descr="numeri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56971" y="58837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objective_field_big.png" descr="objective_field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78793" y="20102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text.png" descr="tex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45794" y="5883721"/>
            <a:ext cx="2540002" cy="2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FIELDS"/>
          <p:cNvSpPr txBox="1"/>
          <p:nvPr/>
        </p:nvSpPr>
        <p:spPr>
          <a:xfrm>
            <a:off x="10807438" y="262798"/>
            <a:ext cx="1981722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FIELDS</a:t>
            </a:r>
          </a:p>
        </p:txBody>
      </p:sp>
      <p:sp>
        <p:nvSpPr>
          <p:cNvPr id="441" name="OBJECTIVE FIELD"/>
          <p:cNvSpPr txBox="1"/>
          <p:nvPr/>
        </p:nvSpPr>
        <p:spPr>
          <a:xfrm>
            <a:off x="2291431" y="4539715"/>
            <a:ext cx="319680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OBJECTIVE FIELD</a:t>
            </a:r>
          </a:p>
        </p:txBody>
      </p:sp>
      <p:sp>
        <p:nvSpPr>
          <p:cNvPr id="442" name="LIST"/>
          <p:cNvSpPr txBox="1"/>
          <p:nvPr/>
        </p:nvSpPr>
        <p:spPr>
          <a:xfrm>
            <a:off x="8842002" y="4539715"/>
            <a:ext cx="86526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LIST</a:t>
            </a:r>
          </a:p>
        </p:txBody>
      </p:sp>
      <p:sp>
        <p:nvSpPr>
          <p:cNvPr id="443" name="TEXT"/>
          <p:cNvSpPr txBox="1"/>
          <p:nvPr/>
        </p:nvSpPr>
        <p:spPr>
          <a:xfrm>
            <a:off x="6004247" y="8108415"/>
            <a:ext cx="1023095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</a:t>
            </a:r>
          </a:p>
        </p:txBody>
      </p:sp>
      <p:sp>
        <p:nvSpPr>
          <p:cNvPr id="444" name="NUMERIC"/>
          <p:cNvSpPr txBox="1"/>
          <p:nvPr/>
        </p:nvSpPr>
        <p:spPr>
          <a:xfrm>
            <a:off x="9340118" y="8108415"/>
            <a:ext cx="177371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NUMERIC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BOOLEAN"/>
          <p:cNvSpPr txBox="1"/>
          <p:nvPr/>
        </p:nvSpPr>
        <p:spPr>
          <a:xfrm>
            <a:off x="1814388" y="8108415"/>
            <a:ext cx="183361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BOOLEAN</a:t>
            </a:r>
          </a:p>
        </p:txBody>
      </p:sp>
      <p:pic>
        <p:nvPicPr>
          <p:cNvPr id="448" name="boolean.png" descr="bool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1194" y="58837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list.png" descr="lis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63593" y="20102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numeric.png" descr="numeri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56971" y="58837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objective_field_big.png" descr="objective_field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78793" y="20102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text.png" descr="tex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45794" y="5883721"/>
            <a:ext cx="2540002" cy="2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FIELDS"/>
          <p:cNvSpPr txBox="1"/>
          <p:nvPr/>
        </p:nvSpPr>
        <p:spPr>
          <a:xfrm>
            <a:off x="10807438" y="262798"/>
            <a:ext cx="1981722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FIELDS</a:t>
            </a:r>
          </a:p>
        </p:txBody>
      </p:sp>
      <p:sp>
        <p:nvSpPr>
          <p:cNvPr id="454" name="OBJECTIVE FIELD"/>
          <p:cNvSpPr txBox="1"/>
          <p:nvPr/>
        </p:nvSpPr>
        <p:spPr>
          <a:xfrm>
            <a:off x="2250392" y="4539715"/>
            <a:ext cx="319680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OBJECTIVE FIELD</a:t>
            </a:r>
          </a:p>
        </p:txBody>
      </p:sp>
      <p:sp>
        <p:nvSpPr>
          <p:cNvPr id="455" name="LIST"/>
          <p:cNvSpPr txBox="1"/>
          <p:nvPr/>
        </p:nvSpPr>
        <p:spPr>
          <a:xfrm>
            <a:off x="8800962" y="4539715"/>
            <a:ext cx="86526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LIST</a:t>
            </a:r>
          </a:p>
        </p:txBody>
      </p:sp>
      <p:sp>
        <p:nvSpPr>
          <p:cNvPr id="456" name="TEXT"/>
          <p:cNvSpPr txBox="1"/>
          <p:nvPr/>
        </p:nvSpPr>
        <p:spPr>
          <a:xfrm>
            <a:off x="6004247" y="8108415"/>
            <a:ext cx="1023095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</a:t>
            </a:r>
          </a:p>
        </p:txBody>
      </p:sp>
      <p:sp>
        <p:nvSpPr>
          <p:cNvPr id="457" name="NUMERIC"/>
          <p:cNvSpPr txBox="1"/>
          <p:nvPr/>
        </p:nvSpPr>
        <p:spPr>
          <a:xfrm>
            <a:off x="9340118" y="8108415"/>
            <a:ext cx="177371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NUMERIC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BOOLEAN"/>
          <p:cNvSpPr txBox="1"/>
          <p:nvPr/>
        </p:nvSpPr>
        <p:spPr>
          <a:xfrm>
            <a:off x="1814388" y="8108415"/>
            <a:ext cx="183361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BOOLEAN</a:t>
            </a:r>
          </a:p>
        </p:txBody>
      </p:sp>
      <p:pic>
        <p:nvPicPr>
          <p:cNvPr id="460" name="boolean.png" descr="boolea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1194" y="58837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list.png" descr="lis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3593" y="20102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numeric.png" descr="numer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56971" y="58837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objective_field_big.png" descr="objective_field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78793" y="2010221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text.png" descr="tex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45794" y="5883721"/>
            <a:ext cx="2540002" cy="2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FIELDS"/>
          <p:cNvSpPr txBox="1"/>
          <p:nvPr/>
        </p:nvSpPr>
        <p:spPr>
          <a:xfrm>
            <a:off x="10807438" y="262798"/>
            <a:ext cx="1981722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FIELDS</a:t>
            </a:r>
          </a:p>
        </p:txBody>
      </p:sp>
      <p:sp>
        <p:nvSpPr>
          <p:cNvPr id="466" name="OBJECTIVE FIELD"/>
          <p:cNvSpPr txBox="1"/>
          <p:nvPr/>
        </p:nvSpPr>
        <p:spPr>
          <a:xfrm>
            <a:off x="2250392" y="4539715"/>
            <a:ext cx="3196804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OBJECTIVE FIELD</a:t>
            </a:r>
          </a:p>
        </p:txBody>
      </p:sp>
      <p:sp>
        <p:nvSpPr>
          <p:cNvPr id="467" name="LIST"/>
          <p:cNvSpPr txBox="1"/>
          <p:nvPr/>
        </p:nvSpPr>
        <p:spPr>
          <a:xfrm>
            <a:off x="8800962" y="4539715"/>
            <a:ext cx="86526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LIST</a:t>
            </a:r>
          </a:p>
        </p:txBody>
      </p:sp>
      <p:sp>
        <p:nvSpPr>
          <p:cNvPr id="468" name="TEXT"/>
          <p:cNvSpPr txBox="1"/>
          <p:nvPr/>
        </p:nvSpPr>
        <p:spPr>
          <a:xfrm>
            <a:off x="6004247" y="8108415"/>
            <a:ext cx="1023095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</a:t>
            </a:r>
          </a:p>
        </p:txBody>
      </p:sp>
      <p:sp>
        <p:nvSpPr>
          <p:cNvPr id="469" name="NUMERIC"/>
          <p:cNvSpPr txBox="1"/>
          <p:nvPr/>
        </p:nvSpPr>
        <p:spPr>
          <a:xfrm>
            <a:off x="9340118" y="8108415"/>
            <a:ext cx="177371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NUMERIC</a:t>
            </a:r>
          </a:p>
        </p:txBody>
      </p:sp>
      <p:pic>
        <p:nvPicPr>
          <p:cNvPr id="470" name="Imagen" descr="Imagen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ángulo"/>
          <p:cNvSpPr/>
          <p:nvPr/>
        </p:nvSpPr>
        <p:spPr>
          <a:xfrm>
            <a:off x="1686" y="-3027"/>
            <a:ext cx="13001428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7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WhizzML"/>
          <p:cNvSpPr txBox="1"/>
          <p:nvPr/>
        </p:nvSpPr>
        <p:spPr>
          <a:xfrm>
            <a:off x="534098" y="3595941"/>
            <a:ext cx="1193660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WhizzML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WHIZZML"/>
          <p:cNvSpPr txBox="1"/>
          <p:nvPr/>
        </p:nvSpPr>
        <p:spPr>
          <a:xfrm>
            <a:off x="2919580" y="6212885"/>
            <a:ext cx="185627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3585F"/>
                </a:solidFill>
              </a:defRPr>
            </a:lvl1pPr>
          </a:lstStyle>
          <a:p>
            <a:r>
              <a:rPr dirty="0">
                <a:latin typeface="Arial" charset="0"/>
                <a:ea typeface="Arial" charset="0"/>
                <a:cs typeface="Arial" charset="0"/>
              </a:rPr>
              <a:t>WHIZZML</a:t>
            </a:r>
          </a:p>
        </p:txBody>
      </p:sp>
      <p:sp>
        <p:nvSpPr>
          <p:cNvPr id="478" name="FLATLINE"/>
          <p:cNvSpPr txBox="1"/>
          <p:nvPr/>
        </p:nvSpPr>
        <p:spPr>
          <a:xfrm>
            <a:off x="8172318" y="6212885"/>
            <a:ext cx="18979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3585F"/>
                </a:solidFill>
              </a:defRPr>
            </a:lvl1pPr>
          </a:lstStyle>
          <a:p>
            <a:r>
              <a:rPr dirty="0">
                <a:latin typeface="Arial" charset="0"/>
                <a:ea typeface="Arial" charset="0"/>
                <a:cs typeface="Arial" charset="0"/>
              </a:rPr>
              <a:t>FLATLINE</a:t>
            </a:r>
          </a:p>
        </p:txBody>
      </p:sp>
      <p:pic>
        <p:nvPicPr>
          <p:cNvPr id="479" name="Objeto inteligente vectorial.png" descr="Objeto inteligente vectori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1118" y="3491417"/>
            <a:ext cx="2380356" cy="1982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Objeto inteligente vectorial copia 4.png" descr="Objeto inteligente vectorial copia 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6556" y="2984712"/>
            <a:ext cx="2380356" cy="2465708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WHIZZML"/>
          <p:cNvSpPr txBox="1"/>
          <p:nvPr/>
        </p:nvSpPr>
        <p:spPr>
          <a:xfrm>
            <a:off x="10182640" y="262798"/>
            <a:ext cx="2543771" cy="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WHIZZML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Objeto inteligente vectorial copia 2.png" descr="Objeto inteligente vectorial copia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1118" y="3491417"/>
            <a:ext cx="2380356" cy="1982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Objeto inteligente vectorial.png" descr="Objeto inteligente vectori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6556" y="2984712"/>
            <a:ext cx="2380356" cy="2465708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WHIZZML"/>
          <p:cNvSpPr txBox="1"/>
          <p:nvPr/>
        </p:nvSpPr>
        <p:spPr>
          <a:xfrm>
            <a:off x="10182640" y="262798"/>
            <a:ext cx="2543771" cy="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WHIZZML</a:t>
            </a:r>
          </a:p>
        </p:txBody>
      </p:sp>
      <p:sp>
        <p:nvSpPr>
          <p:cNvPr id="8" name="WHIZZML"/>
          <p:cNvSpPr txBox="1"/>
          <p:nvPr/>
        </p:nvSpPr>
        <p:spPr>
          <a:xfrm>
            <a:off x="2919580" y="6212885"/>
            <a:ext cx="185627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3585F"/>
                </a:solidFill>
              </a:defRPr>
            </a:lvl1pPr>
          </a:lstStyle>
          <a:p>
            <a:r>
              <a:rPr dirty="0">
                <a:latin typeface="Arial" charset="0"/>
                <a:ea typeface="Arial" charset="0"/>
                <a:cs typeface="Arial" charset="0"/>
              </a:rPr>
              <a:t>WHIZZML</a:t>
            </a:r>
          </a:p>
        </p:txBody>
      </p:sp>
      <p:sp>
        <p:nvSpPr>
          <p:cNvPr id="9" name="FLATLINE"/>
          <p:cNvSpPr txBox="1"/>
          <p:nvPr/>
        </p:nvSpPr>
        <p:spPr>
          <a:xfrm>
            <a:off x="8172318" y="6212885"/>
            <a:ext cx="18979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3585F"/>
                </a:solidFill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FLATLINE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59" y="248142"/>
            <a:ext cx="1193801" cy="553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Objeto inteligente vectorial copia.png" descr="Objeto inteligente vectorial copi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1118" y="3505565"/>
            <a:ext cx="2380356" cy="1982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Objeto inteligente vectorial copia 3.png" descr="Objeto inteligente vectorial copia 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4790" y="2970564"/>
            <a:ext cx="2403889" cy="2490084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WHIZZML"/>
          <p:cNvSpPr txBox="1"/>
          <p:nvPr/>
        </p:nvSpPr>
        <p:spPr>
          <a:xfrm>
            <a:off x="10183514" y="262798"/>
            <a:ext cx="2543772" cy="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WHIZZML</a:t>
            </a:r>
          </a:p>
        </p:txBody>
      </p:sp>
      <p:sp>
        <p:nvSpPr>
          <p:cNvPr id="8" name="FLATLINE"/>
          <p:cNvSpPr txBox="1"/>
          <p:nvPr/>
        </p:nvSpPr>
        <p:spPr>
          <a:xfrm>
            <a:off x="8172318" y="6212885"/>
            <a:ext cx="18979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3585F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FLATLINE</a:t>
            </a:r>
          </a:p>
        </p:txBody>
      </p:sp>
      <p:sp>
        <p:nvSpPr>
          <p:cNvPr id="9" name="WHIZZML"/>
          <p:cNvSpPr txBox="1"/>
          <p:nvPr/>
        </p:nvSpPr>
        <p:spPr>
          <a:xfrm>
            <a:off x="2919580" y="6212885"/>
            <a:ext cx="185627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3585F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WHIZZML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Recurso 8@4x copia.png" descr="Recurso 8@4x copi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8457" y="3047998"/>
            <a:ext cx="4467886" cy="3657604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WHIZZML BRAND"/>
          <p:cNvSpPr txBox="1"/>
          <p:nvPr/>
        </p:nvSpPr>
        <p:spPr>
          <a:xfrm>
            <a:off x="8270459" y="262798"/>
            <a:ext cx="4539333" cy="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WHIZZML BRAND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ource_big.png" descr="source_bi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6779" y="904195"/>
            <a:ext cx="3322410" cy="3322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ataset_big.png" descr="dataset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6539" y="904195"/>
            <a:ext cx="3322407" cy="332241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OURCE"/>
          <p:cNvSpPr txBox="1"/>
          <p:nvPr/>
        </p:nvSpPr>
        <p:spPr>
          <a:xfrm>
            <a:off x="3475813" y="3968632"/>
            <a:ext cx="1744341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sp>
        <p:nvSpPr>
          <p:cNvPr id="161" name="DATASET"/>
          <p:cNvSpPr txBox="1"/>
          <p:nvPr/>
        </p:nvSpPr>
        <p:spPr>
          <a:xfrm>
            <a:off x="7860317" y="3968632"/>
            <a:ext cx="1814849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pic>
        <p:nvPicPr>
          <p:cNvPr id="162" name="statistical_test_big.png" descr="statistical_tes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5841" y="4938314"/>
            <a:ext cx="3327403" cy="33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correlations_big.png" descr="correlations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6083" y="4938314"/>
            <a:ext cx="3327402" cy="3327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ORRELATIONS"/>
          <p:cNvSpPr txBox="1"/>
          <p:nvPr/>
        </p:nvSpPr>
        <p:spPr>
          <a:xfrm>
            <a:off x="693700" y="7956432"/>
            <a:ext cx="3092166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CORRELATIONS</a:t>
            </a:r>
          </a:p>
        </p:txBody>
      </p:sp>
      <p:sp>
        <p:nvSpPr>
          <p:cNvPr id="165" name="STATISTICAL TEST"/>
          <p:cNvSpPr txBox="1"/>
          <p:nvPr/>
        </p:nvSpPr>
        <p:spPr>
          <a:xfrm>
            <a:off x="4894681" y="7956432"/>
            <a:ext cx="3529721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STATISTICAL TEST</a:t>
            </a:r>
          </a:p>
        </p:txBody>
      </p:sp>
      <p:pic>
        <p:nvPicPr>
          <p:cNvPr id="166" name="sample_big.png" descr="sample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88602" y="4938314"/>
            <a:ext cx="3327402" cy="3327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AMPLES"/>
          <p:cNvSpPr txBox="1"/>
          <p:nvPr/>
        </p:nvSpPr>
        <p:spPr>
          <a:xfrm>
            <a:off x="9995206" y="7956432"/>
            <a:ext cx="1914191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SAMPLES</a:t>
            </a:r>
          </a:p>
        </p:txBody>
      </p:sp>
      <p:pic>
        <p:nvPicPr>
          <p:cNvPr id="168" name="Imagen" descr="Imagen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2558" y="248142"/>
            <a:ext cx="1193802" cy="553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59" y="248142"/>
            <a:ext cx="1193801" cy="553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Recurso 12@4x.png" descr="Recurso 12@4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8457" y="3035298"/>
            <a:ext cx="4467886" cy="365760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WHIZZML BRAND"/>
          <p:cNvSpPr txBox="1"/>
          <p:nvPr/>
        </p:nvSpPr>
        <p:spPr>
          <a:xfrm>
            <a:off x="8270459" y="262798"/>
            <a:ext cx="4539333" cy="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WHIZZML BRAND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Rectángulo"/>
          <p:cNvSpPr/>
          <p:nvPr/>
        </p:nvSpPr>
        <p:spPr>
          <a:xfrm>
            <a:off x="1685" y="-3027"/>
            <a:ext cx="13001430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0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Workflows"/>
          <p:cNvSpPr txBox="1"/>
          <p:nvPr/>
        </p:nvSpPr>
        <p:spPr>
          <a:xfrm>
            <a:off x="534098" y="3595940"/>
            <a:ext cx="1193660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Workflows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Workflows styles"/>
          <p:cNvSpPr txBox="1"/>
          <p:nvPr/>
        </p:nvSpPr>
        <p:spPr>
          <a:xfrm>
            <a:off x="6725094" y="262798"/>
            <a:ext cx="5863978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2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Workflows styles</a:t>
            </a:r>
          </a:p>
        </p:txBody>
      </p:sp>
      <p:sp>
        <p:nvSpPr>
          <p:cNvPr id="511" name="Helvetica Neue Light 16pt  (use for icon description)"/>
          <p:cNvSpPr txBox="1"/>
          <p:nvPr/>
        </p:nvSpPr>
        <p:spPr>
          <a:xfrm>
            <a:off x="1419153" y="1757285"/>
            <a:ext cx="5346015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 cap="all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Arial" charset="0"/>
                <a:ea typeface="Arial" charset="0"/>
                <a:cs typeface="Arial" charset="0"/>
              </a:rPr>
              <a:t>Helvetica Neue Light </a:t>
            </a:r>
            <a:r>
              <a:rPr cap="none" dirty="0">
                <a:latin typeface="Arial" charset="0"/>
                <a:ea typeface="Arial" charset="0"/>
                <a:cs typeface="Arial" charset="0"/>
              </a:rPr>
              <a:t>16pt  (use for icon description)</a:t>
            </a:r>
          </a:p>
        </p:txBody>
      </p:sp>
      <p:pic>
        <p:nvPicPr>
          <p:cNvPr id="512" name="model_big.png" descr="model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7592" y="7593635"/>
            <a:ext cx="1270001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Light background…"/>
          <p:cNvSpPr txBox="1"/>
          <p:nvPr/>
        </p:nvSpPr>
        <p:spPr>
          <a:xfrm>
            <a:off x="1525023" y="4651013"/>
            <a:ext cx="167513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Arial" charset="0"/>
                <a:ea typeface="Arial" charset="0"/>
                <a:cs typeface="Arial" charset="0"/>
              </a:rPr>
              <a:t>Light background</a:t>
            </a:r>
          </a:p>
          <a:p>
            <a:pPr>
              <a:defRPr sz="16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Arial" charset="0"/>
                <a:ea typeface="Arial" charset="0"/>
                <a:cs typeface="Arial" charset="0"/>
              </a:rPr>
              <a:t>2 pt</a:t>
            </a:r>
          </a:p>
        </p:txBody>
      </p:sp>
      <p:sp>
        <p:nvSpPr>
          <p:cNvPr id="514" name="Línea"/>
          <p:cNvSpPr/>
          <p:nvPr/>
        </p:nvSpPr>
        <p:spPr>
          <a:xfrm>
            <a:off x="2000324" y="5558130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5" name="HELVETICA NEUE LIGHT 16pt  (use for secondary text)"/>
          <p:cNvSpPr txBox="1"/>
          <p:nvPr/>
        </p:nvSpPr>
        <p:spPr>
          <a:xfrm>
            <a:off x="1408675" y="2203076"/>
            <a:ext cx="525785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A6AAA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>
                <a:latin typeface="Arial" charset="0"/>
                <a:ea typeface="Arial" charset="0"/>
                <a:cs typeface="Arial" charset="0"/>
              </a:rPr>
              <a:t>HELVETICA NEUE LIGHT 16pt  (use for secondary text)</a:t>
            </a:r>
          </a:p>
        </p:txBody>
      </p:sp>
      <p:sp>
        <p:nvSpPr>
          <p:cNvPr id="516" name="Rectángulo"/>
          <p:cNvSpPr/>
          <p:nvPr/>
        </p:nvSpPr>
        <p:spPr>
          <a:xfrm>
            <a:off x="1327275" y="4477982"/>
            <a:ext cx="2070633" cy="1614994"/>
          </a:xfrm>
          <a:prstGeom prst="rect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7" name="Rectángulo"/>
          <p:cNvSpPr/>
          <p:nvPr/>
        </p:nvSpPr>
        <p:spPr>
          <a:xfrm>
            <a:off x="3505101" y="4477982"/>
            <a:ext cx="2070635" cy="1614994"/>
          </a:xfrm>
          <a:prstGeom prst="rect">
            <a:avLst/>
          </a:prstGeom>
          <a:solidFill>
            <a:srgbClr val="13191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8" name="Rectángulo"/>
          <p:cNvSpPr/>
          <p:nvPr/>
        </p:nvSpPr>
        <p:spPr>
          <a:xfrm>
            <a:off x="1327276" y="1696682"/>
            <a:ext cx="10350249" cy="943671"/>
          </a:xfrm>
          <a:prstGeom prst="rect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9" name="Rectángulo"/>
          <p:cNvSpPr/>
          <p:nvPr/>
        </p:nvSpPr>
        <p:spPr>
          <a:xfrm>
            <a:off x="7798192" y="5328973"/>
            <a:ext cx="1295402" cy="457202"/>
          </a:xfrm>
          <a:prstGeom prst="rect">
            <a:avLst/>
          </a:prstGeom>
          <a:ln w="25400">
            <a:solidFill>
              <a:srgbClr val="DCDEE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0" name="Light background…"/>
          <p:cNvSpPr txBox="1"/>
          <p:nvPr/>
        </p:nvSpPr>
        <p:spPr>
          <a:xfrm>
            <a:off x="7608322" y="4651013"/>
            <a:ext cx="167513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Arial" charset="0"/>
                <a:ea typeface="Arial" charset="0"/>
                <a:cs typeface="Arial" charset="0"/>
              </a:rPr>
              <a:t>Light background</a:t>
            </a:r>
          </a:p>
          <a:p>
            <a:pPr>
              <a:defRPr sz="16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Arial" charset="0"/>
                <a:ea typeface="Arial" charset="0"/>
                <a:cs typeface="Arial" charset="0"/>
              </a:rPr>
              <a:t>2 pt</a:t>
            </a:r>
          </a:p>
        </p:txBody>
      </p:sp>
      <p:sp>
        <p:nvSpPr>
          <p:cNvPr id="521" name="Rectángulo"/>
          <p:cNvSpPr/>
          <p:nvPr/>
        </p:nvSpPr>
        <p:spPr>
          <a:xfrm>
            <a:off x="7410576" y="4477982"/>
            <a:ext cx="2070635" cy="1614994"/>
          </a:xfrm>
          <a:prstGeom prst="rect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" name="Rectángulo"/>
          <p:cNvSpPr/>
          <p:nvPr/>
        </p:nvSpPr>
        <p:spPr>
          <a:xfrm>
            <a:off x="9607676" y="4477982"/>
            <a:ext cx="2070635" cy="1614994"/>
          </a:xfrm>
          <a:prstGeom prst="rect">
            <a:avLst/>
          </a:prstGeom>
          <a:solidFill>
            <a:srgbClr val="13191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3" name="Rectángulo"/>
          <p:cNvSpPr/>
          <p:nvPr/>
        </p:nvSpPr>
        <p:spPr>
          <a:xfrm>
            <a:off x="9888390" y="5269798"/>
            <a:ext cx="1509206" cy="576669"/>
          </a:xfrm>
          <a:prstGeom prst="rect">
            <a:avLst/>
          </a:prstGeom>
          <a:solidFill>
            <a:srgbClr val="13191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4" name="Rectángulo"/>
          <p:cNvSpPr/>
          <p:nvPr/>
        </p:nvSpPr>
        <p:spPr>
          <a:xfrm>
            <a:off x="9994531" y="5330090"/>
            <a:ext cx="1296926" cy="456084"/>
          </a:xfrm>
          <a:prstGeom prst="rect">
            <a:avLst/>
          </a:prstGeom>
          <a:ln w="25400">
            <a:solidFill>
              <a:srgbClr val="BCD96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5" name="TEXT"/>
          <p:cNvSpPr txBox="1"/>
          <p:nvPr/>
        </p:nvSpPr>
        <p:spPr>
          <a:xfrm>
            <a:off x="1270574" y="1324122"/>
            <a:ext cx="633612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</a:t>
            </a:r>
          </a:p>
        </p:txBody>
      </p:sp>
      <p:sp>
        <p:nvSpPr>
          <p:cNvPr id="526" name="LINES"/>
          <p:cNvSpPr txBox="1"/>
          <p:nvPr/>
        </p:nvSpPr>
        <p:spPr>
          <a:xfrm>
            <a:off x="1276265" y="4110659"/>
            <a:ext cx="69410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LINES</a:t>
            </a:r>
          </a:p>
        </p:txBody>
      </p:sp>
      <p:sp>
        <p:nvSpPr>
          <p:cNvPr id="527" name="CONTAINERS"/>
          <p:cNvSpPr txBox="1"/>
          <p:nvPr/>
        </p:nvSpPr>
        <p:spPr>
          <a:xfrm>
            <a:off x="7359564" y="4110659"/>
            <a:ext cx="144430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CONTAINERS</a:t>
            </a:r>
          </a:p>
        </p:txBody>
      </p:sp>
      <p:sp>
        <p:nvSpPr>
          <p:cNvPr id="528" name="Light background…"/>
          <p:cNvSpPr txBox="1"/>
          <p:nvPr/>
        </p:nvSpPr>
        <p:spPr>
          <a:xfrm>
            <a:off x="1525022" y="7148929"/>
            <a:ext cx="167513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Arial" charset="0"/>
                <a:ea typeface="Arial" charset="0"/>
                <a:cs typeface="Arial" charset="0"/>
              </a:rPr>
              <a:t>Light background</a:t>
            </a:r>
          </a:p>
          <a:p>
            <a:pPr>
              <a:defRPr sz="16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Arial" charset="0"/>
                <a:ea typeface="Arial" charset="0"/>
                <a:cs typeface="Arial" charset="0"/>
              </a:rPr>
              <a:t>100 x100</a:t>
            </a:r>
          </a:p>
        </p:txBody>
      </p:sp>
      <p:sp>
        <p:nvSpPr>
          <p:cNvPr id="529" name="Rectángulo"/>
          <p:cNvSpPr/>
          <p:nvPr/>
        </p:nvSpPr>
        <p:spPr>
          <a:xfrm>
            <a:off x="1327275" y="6848896"/>
            <a:ext cx="2070633" cy="2167840"/>
          </a:xfrm>
          <a:prstGeom prst="rect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0" name="ICONS"/>
          <p:cNvSpPr txBox="1"/>
          <p:nvPr/>
        </p:nvSpPr>
        <p:spPr>
          <a:xfrm>
            <a:off x="1276265" y="6481574"/>
            <a:ext cx="75180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ICONS</a:t>
            </a:r>
          </a:p>
        </p:txBody>
      </p:sp>
      <p:sp>
        <p:nvSpPr>
          <p:cNvPr id="531" name="Rectángulo"/>
          <p:cNvSpPr/>
          <p:nvPr/>
        </p:nvSpPr>
        <p:spPr>
          <a:xfrm>
            <a:off x="3505101" y="6848898"/>
            <a:ext cx="2070635" cy="2167840"/>
          </a:xfrm>
          <a:prstGeom prst="rect">
            <a:avLst/>
          </a:prstGeom>
          <a:solidFill>
            <a:srgbClr val="13191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32" name="model_big.png" descr="model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05418" y="759363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Línea"/>
          <p:cNvSpPr/>
          <p:nvPr/>
        </p:nvSpPr>
        <p:spPr>
          <a:xfrm>
            <a:off x="4178150" y="5558130"/>
            <a:ext cx="724539" cy="2"/>
          </a:xfrm>
          <a:prstGeom prst="line">
            <a:avLst/>
          </a:prstGeom>
          <a:ln w="25400">
            <a:solidFill>
              <a:srgbClr val="ACC75B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4" name="Dark background…"/>
          <p:cNvSpPr txBox="1"/>
          <p:nvPr/>
        </p:nvSpPr>
        <p:spPr>
          <a:xfrm>
            <a:off x="3708460" y="4651013"/>
            <a:ext cx="166391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Arial" charset="0"/>
                <a:ea typeface="Arial" charset="0"/>
                <a:cs typeface="Arial" charset="0"/>
              </a:rPr>
              <a:t>Dark background</a:t>
            </a:r>
          </a:p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Arial" charset="0"/>
                <a:ea typeface="Arial" charset="0"/>
                <a:cs typeface="Arial" charset="0"/>
              </a:rPr>
              <a:t>2 pt</a:t>
            </a:r>
          </a:p>
        </p:txBody>
      </p:sp>
      <p:sp>
        <p:nvSpPr>
          <p:cNvPr id="535" name="Dark background…"/>
          <p:cNvSpPr txBox="1"/>
          <p:nvPr/>
        </p:nvSpPr>
        <p:spPr>
          <a:xfrm>
            <a:off x="9811034" y="4651013"/>
            <a:ext cx="166391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Arial" charset="0"/>
                <a:ea typeface="Arial" charset="0"/>
                <a:cs typeface="Arial" charset="0"/>
              </a:rPr>
              <a:t>Dark background</a:t>
            </a:r>
          </a:p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Arial" charset="0"/>
                <a:ea typeface="Arial" charset="0"/>
                <a:cs typeface="Arial" charset="0"/>
              </a:rPr>
              <a:t>2 pt</a:t>
            </a:r>
          </a:p>
        </p:txBody>
      </p:sp>
      <p:sp>
        <p:nvSpPr>
          <p:cNvPr id="536" name="Dark background…"/>
          <p:cNvSpPr txBox="1"/>
          <p:nvPr/>
        </p:nvSpPr>
        <p:spPr>
          <a:xfrm>
            <a:off x="3708460" y="7148929"/>
            <a:ext cx="166391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Arial" charset="0"/>
                <a:ea typeface="Arial" charset="0"/>
                <a:cs typeface="Arial" charset="0"/>
              </a:rPr>
              <a:t>Dark background</a:t>
            </a:r>
          </a:p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Arial" charset="0"/>
                <a:ea typeface="Arial" charset="0"/>
                <a:cs typeface="Arial" charset="0"/>
              </a:rPr>
              <a:t>100 x100</a:t>
            </a:r>
          </a:p>
        </p:txBody>
      </p:sp>
      <p:sp>
        <p:nvSpPr>
          <p:cNvPr id="537" name="Rectángulo"/>
          <p:cNvSpPr/>
          <p:nvPr/>
        </p:nvSpPr>
        <p:spPr>
          <a:xfrm>
            <a:off x="1327276" y="2778357"/>
            <a:ext cx="10350249" cy="943671"/>
          </a:xfrm>
          <a:prstGeom prst="rect">
            <a:avLst/>
          </a:prstGeom>
          <a:solidFill>
            <a:srgbClr val="13191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8" name="Light background"/>
          <p:cNvSpPr txBox="1"/>
          <p:nvPr/>
        </p:nvSpPr>
        <p:spPr>
          <a:xfrm>
            <a:off x="9690334" y="2120526"/>
            <a:ext cx="16751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6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>
                <a:latin typeface="Arial" charset="0"/>
                <a:ea typeface="Arial" charset="0"/>
                <a:cs typeface="Arial" charset="0"/>
              </a:rPr>
              <a:t>Light background</a:t>
            </a:r>
          </a:p>
        </p:txBody>
      </p:sp>
      <p:sp>
        <p:nvSpPr>
          <p:cNvPr id="539" name="Dark background"/>
          <p:cNvSpPr txBox="1"/>
          <p:nvPr/>
        </p:nvSpPr>
        <p:spPr>
          <a:xfrm>
            <a:off x="9701556" y="3211902"/>
            <a:ext cx="166391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Dark background</a:t>
            </a:r>
          </a:p>
        </p:txBody>
      </p:sp>
      <p:sp>
        <p:nvSpPr>
          <p:cNvPr id="540" name="Helvetica Neue Light 16pt  (use for icon description)"/>
          <p:cNvSpPr txBox="1"/>
          <p:nvPr/>
        </p:nvSpPr>
        <p:spPr>
          <a:xfrm>
            <a:off x="1419153" y="2875769"/>
            <a:ext cx="5346015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 cap="all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Arial" charset="0"/>
                <a:ea typeface="Arial" charset="0"/>
                <a:cs typeface="Arial" charset="0"/>
              </a:rPr>
              <a:t>Helvetica Neue Light </a:t>
            </a:r>
            <a:r>
              <a:rPr cap="none">
                <a:latin typeface="Arial" charset="0"/>
                <a:ea typeface="Arial" charset="0"/>
                <a:cs typeface="Arial" charset="0"/>
              </a:rPr>
              <a:t>16pt  (use for icon description)</a:t>
            </a:r>
          </a:p>
        </p:txBody>
      </p:sp>
      <p:sp>
        <p:nvSpPr>
          <p:cNvPr id="541" name="HELVETICA NEUE LIGHT 16pt  (use for secondary text)"/>
          <p:cNvSpPr txBox="1"/>
          <p:nvPr/>
        </p:nvSpPr>
        <p:spPr>
          <a:xfrm>
            <a:off x="1408675" y="3284751"/>
            <a:ext cx="525785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ACC75B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HELVETICA NEUE LIGHT 16pt  (use for secondary text)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Basic Workflow"/>
          <p:cNvSpPr txBox="1"/>
          <p:nvPr/>
        </p:nvSpPr>
        <p:spPr>
          <a:xfrm>
            <a:off x="7771494" y="262798"/>
            <a:ext cx="5063357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Basic Workflow</a:t>
            </a:r>
          </a:p>
        </p:txBody>
      </p:sp>
      <p:sp>
        <p:nvSpPr>
          <p:cNvPr id="545" name="SOURCE"/>
          <p:cNvSpPr txBox="1"/>
          <p:nvPr/>
        </p:nvSpPr>
        <p:spPr>
          <a:xfrm>
            <a:off x="2928228" y="4727723"/>
            <a:ext cx="983655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pic>
        <p:nvPicPr>
          <p:cNvPr id="546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5055" y="35903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1014" y="35903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model_big.png" descr="model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6574" y="3562960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DATASET"/>
          <p:cNvSpPr txBox="1"/>
          <p:nvPr/>
        </p:nvSpPr>
        <p:spPr>
          <a:xfrm>
            <a:off x="4865385" y="4727723"/>
            <a:ext cx="1021259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sp>
        <p:nvSpPr>
          <p:cNvPr id="550" name="MODEL"/>
          <p:cNvSpPr txBox="1"/>
          <p:nvPr/>
        </p:nvSpPr>
        <p:spPr>
          <a:xfrm>
            <a:off x="7033120" y="4700384"/>
            <a:ext cx="83691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</a:t>
            </a:r>
          </a:p>
        </p:txBody>
      </p:sp>
      <p:sp>
        <p:nvSpPr>
          <p:cNvPr id="551" name="Línea"/>
          <p:cNvSpPr/>
          <p:nvPr/>
        </p:nvSpPr>
        <p:spPr>
          <a:xfrm>
            <a:off x="3987650" y="42982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52" name="predictions_big.png" descr="prediction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23580" y="3590301"/>
            <a:ext cx="1270002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PREDICTION"/>
          <p:cNvSpPr txBox="1"/>
          <p:nvPr/>
        </p:nvSpPr>
        <p:spPr>
          <a:xfrm>
            <a:off x="8874865" y="4700384"/>
            <a:ext cx="1367434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PREDICTION</a:t>
            </a:r>
          </a:p>
        </p:txBody>
      </p:sp>
      <p:sp>
        <p:nvSpPr>
          <p:cNvPr id="554" name="Línea"/>
          <p:cNvSpPr/>
          <p:nvPr/>
        </p:nvSpPr>
        <p:spPr>
          <a:xfrm>
            <a:off x="5996570" y="42982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5" name="Línea"/>
          <p:cNvSpPr/>
          <p:nvPr/>
        </p:nvSpPr>
        <p:spPr>
          <a:xfrm>
            <a:off x="8181316" y="42982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Cluster Analysis"/>
          <p:cNvSpPr txBox="1"/>
          <p:nvPr/>
        </p:nvSpPr>
        <p:spPr>
          <a:xfrm>
            <a:off x="7682556" y="262798"/>
            <a:ext cx="5292031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Cluster Analysis</a:t>
            </a:r>
          </a:p>
        </p:txBody>
      </p:sp>
      <p:sp>
        <p:nvSpPr>
          <p:cNvPr id="559" name="SOURCE"/>
          <p:cNvSpPr txBox="1"/>
          <p:nvPr/>
        </p:nvSpPr>
        <p:spPr>
          <a:xfrm>
            <a:off x="2928228" y="4727723"/>
            <a:ext cx="983655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pic>
        <p:nvPicPr>
          <p:cNvPr id="560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5055" y="35903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1014" y="3590301"/>
            <a:ext cx="1270002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DATASET"/>
          <p:cNvSpPr txBox="1"/>
          <p:nvPr/>
        </p:nvSpPr>
        <p:spPr>
          <a:xfrm>
            <a:off x="4865385" y="4727723"/>
            <a:ext cx="1021259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sp>
        <p:nvSpPr>
          <p:cNvPr id="563" name="CLUSTER"/>
          <p:cNvSpPr txBox="1"/>
          <p:nvPr/>
        </p:nvSpPr>
        <p:spPr>
          <a:xfrm>
            <a:off x="6920209" y="4700384"/>
            <a:ext cx="1062733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CLUSTER</a:t>
            </a:r>
          </a:p>
        </p:txBody>
      </p:sp>
      <p:sp>
        <p:nvSpPr>
          <p:cNvPr id="564" name="Línea"/>
          <p:cNvSpPr/>
          <p:nvPr/>
        </p:nvSpPr>
        <p:spPr>
          <a:xfrm>
            <a:off x="3987650" y="42982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65" name="predictions_big.png" descr="predictions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23580" y="3590301"/>
            <a:ext cx="1270002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PREDICTION"/>
          <p:cNvSpPr txBox="1"/>
          <p:nvPr/>
        </p:nvSpPr>
        <p:spPr>
          <a:xfrm>
            <a:off x="8874865" y="4700384"/>
            <a:ext cx="1367434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PREDICTION</a:t>
            </a:r>
          </a:p>
        </p:txBody>
      </p:sp>
      <p:sp>
        <p:nvSpPr>
          <p:cNvPr id="567" name="Línea"/>
          <p:cNvSpPr/>
          <p:nvPr/>
        </p:nvSpPr>
        <p:spPr>
          <a:xfrm>
            <a:off x="5996570" y="42982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8" name="Línea"/>
          <p:cNvSpPr/>
          <p:nvPr/>
        </p:nvSpPr>
        <p:spPr>
          <a:xfrm>
            <a:off x="8181316" y="42982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69" name="clusters_big.png" descr="cluster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16574" y="3590301"/>
            <a:ext cx="1270002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BASIC MODEL CREATION"/>
          <p:cNvSpPr txBox="1"/>
          <p:nvPr/>
        </p:nvSpPr>
        <p:spPr>
          <a:xfrm>
            <a:off x="6619695" y="173897"/>
            <a:ext cx="6604956" cy="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BASIC MODEL CREATION</a:t>
            </a:r>
          </a:p>
        </p:txBody>
      </p:sp>
      <p:sp>
        <p:nvSpPr>
          <p:cNvPr id="573" name="SOURCE"/>
          <p:cNvSpPr txBox="1"/>
          <p:nvPr/>
        </p:nvSpPr>
        <p:spPr>
          <a:xfrm>
            <a:off x="1204353" y="5388123"/>
            <a:ext cx="983655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pic>
        <p:nvPicPr>
          <p:cNvPr id="574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1179" y="42507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42507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model_big.png" descr="model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7400" y="2838475"/>
            <a:ext cx="1270000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evaluations_big.png" descr="evaluation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7400" y="5101599"/>
            <a:ext cx="1270000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DATASET"/>
          <p:cNvSpPr txBox="1"/>
          <p:nvPr/>
        </p:nvSpPr>
        <p:spPr>
          <a:xfrm>
            <a:off x="3141508" y="5388123"/>
            <a:ext cx="1021260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pic>
        <p:nvPicPr>
          <p:cNvPr id="579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644017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TEST"/>
          <p:cNvSpPr txBox="1"/>
          <p:nvPr/>
        </p:nvSpPr>
        <p:spPr>
          <a:xfrm>
            <a:off x="3335332" y="7577597"/>
            <a:ext cx="633612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</a:t>
            </a:r>
          </a:p>
        </p:txBody>
      </p:sp>
      <p:pic>
        <p:nvPicPr>
          <p:cNvPr id="581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189867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TRAINING"/>
          <p:cNvSpPr txBox="1"/>
          <p:nvPr/>
        </p:nvSpPr>
        <p:spPr>
          <a:xfrm>
            <a:off x="3109560" y="3036098"/>
            <a:ext cx="1085157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TRAINING</a:t>
            </a:r>
          </a:p>
        </p:txBody>
      </p:sp>
      <p:sp>
        <p:nvSpPr>
          <p:cNvPr id="583" name="MODEL"/>
          <p:cNvSpPr txBox="1"/>
          <p:nvPr/>
        </p:nvSpPr>
        <p:spPr>
          <a:xfrm>
            <a:off x="6083944" y="3975899"/>
            <a:ext cx="83691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</a:t>
            </a:r>
          </a:p>
        </p:txBody>
      </p:sp>
      <p:sp>
        <p:nvSpPr>
          <p:cNvPr id="584" name="EVALUATION"/>
          <p:cNvSpPr txBox="1"/>
          <p:nvPr/>
        </p:nvSpPr>
        <p:spPr>
          <a:xfrm>
            <a:off x="5816698" y="6239023"/>
            <a:ext cx="1371403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sp>
        <p:nvSpPr>
          <p:cNvPr id="585" name="Línea"/>
          <p:cNvSpPr/>
          <p:nvPr/>
        </p:nvSpPr>
        <p:spPr>
          <a:xfrm>
            <a:off x="4318000" y="2609850"/>
            <a:ext cx="21971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6" name="Línea"/>
          <p:cNvSpPr/>
          <p:nvPr/>
        </p:nvSpPr>
        <p:spPr>
          <a:xfrm>
            <a:off x="6502400" y="2622602"/>
            <a:ext cx="0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7" name="Línea"/>
          <p:cNvSpPr/>
          <p:nvPr/>
        </p:nvSpPr>
        <p:spPr>
          <a:xfrm>
            <a:off x="6502399" y="4616463"/>
            <a:ext cx="3" cy="5765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8" name="Línea"/>
          <p:cNvSpPr/>
          <p:nvPr/>
        </p:nvSpPr>
        <p:spPr>
          <a:xfrm>
            <a:off x="4318000" y="7171763"/>
            <a:ext cx="2179193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9" name="Línea"/>
          <p:cNvSpPr/>
          <p:nvPr/>
        </p:nvSpPr>
        <p:spPr>
          <a:xfrm>
            <a:off x="6502400" y="6840225"/>
            <a:ext cx="0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0" name="Línea"/>
          <p:cNvSpPr/>
          <p:nvPr/>
        </p:nvSpPr>
        <p:spPr>
          <a:xfrm>
            <a:off x="3682999" y="3538237"/>
            <a:ext cx="3" cy="54355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1" name="Línea"/>
          <p:cNvSpPr/>
          <p:nvPr/>
        </p:nvSpPr>
        <p:spPr>
          <a:xfrm>
            <a:off x="3682999" y="5847088"/>
            <a:ext cx="3" cy="5435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2" name="Línea"/>
          <p:cNvSpPr/>
          <p:nvPr/>
        </p:nvSpPr>
        <p:spPr>
          <a:xfrm>
            <a:off x="2263775" y="49586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3" name="Línea"/>
          <p:cNvSpPr/>
          <p:nvPr/>
        </p:nvSpPr>
        <p:spPr>
          <a:xfrm>
            <a:off x="4326954" y="4958686"/>
            <a:ext cx="3601302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94" name="model_big.png" descr="model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64500" y="4241800"/>
            <a:ext cx="12700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MODEL"/>
          <p:cNvSpPr txBox="1"/>
          <p:nvPr/>
        </p:nvSpPr>
        <p:spPr>
          <a:xfrm>
            <a:off x="8281044" y="5574824"/>
            <a:ext cx="83691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</a:t>
            </a:r>
          </a:p>
        </p:txBody>
      </p:sp>
      <p:pic>
        <p:nvPicPr>
          <p:cNvPr id="596" name="predictions_big.png" descr="predictions_bi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483850" y="4323686"/>
            <a:ext cx="1270000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PREDICTION"/>
          <p:cNvSpPr txBox="1"/>
          <p:nvPr/>
        </p:nvSpPr>
        <p:spPr>
          <a:xfrm>
            <a:off x="10435132" y="5574824"/>
            <a:ext cx="1367434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PREDICTION</a:t>
            </a:r>
          </a:p>
        </p:txBody>
      </p:sp>
      <p:sp>
        <p:nvSpPr>
          <p:cNvPr id="598" name="Línea"/>
          <p:cNvSpPr/>
          <p:nvPr/>
        </p:nvSpPr>
        <p:spPr>
          <a:xfrm>
            <a:off x="9559904" y="49586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BASIC DEEPNET CREATION"/>
          <p:cNvSpPr txBox="1"/>
          <p:nvPr/>
        </p:nvSpPr>
        <p:spPr>
          <a:xfrm>
            <a:off x="5935078" y="194657"/>
            <a:ext cx="7237587" cy="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BASIC DEEPNET CREATION</a:t>
            </a:r>
          </a:p>
        </p:txBody>
      </p:sp>
      <p:sp>
        <p:nvSpPr>
          <p:cNvPr id="602" name="SOURCE"/>
          <p:cNvSpPr txBox="1"/>
          <p:nvPr/>
        </p:nvSpPr>
        <p:spPr>
          <a:xfrm>
            <a:off x="1204353" y="5388123"/>
            <a:ext cx="983655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pic>
        <p:nvPicPr>
          <p:cNvPr id="603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1179" y="42507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42507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evaluations_big.png" descr="evaluations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7400" y="5101599"/>
            <a:ext cx="1270000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DATASET"/>
          <p:cNvSpPr txBox="1"/>
          <p:nvPr/>
        </p:nvSpPr>
        <p:spPr>
          <a:xfrm>
            <a:off x="3141508" y="5388123"/>
            <a:ext cx="1021260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pic>
        <p:nvPicPr>
          <p:cNvPr id="607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644017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TEST"/>
          <p:cNvSpPr txBox="1"/>
          <p:nvPr/>
        </p:nvSpPr>
        <p:spPr>
          <a:xfrm>
            <a:off x="3335332" y="7577597"/>
            <a:ext cx="633612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</a:t>
            </a:r>
          </a:p>
        </p:txBody>
      </p:sp>
      <p:pic>
        <p:nvPicPr>
          <p:cNvPr id="609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189867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TRAINING"/>
          <p:cNvSpPr txBox="1"/>
          <p:nvPr/>
        </p:nvSpPr>
        <p:spPr>
          <a:xfrm>
            <a:off x="3109560" y="3036098"/>
            <a:ext cx="1085157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TRAINING</a:t>
            </a:r>
          </a:p>
        </p:txBody>
      </p:sp>
      <p:sp>
        <p:nvSpPr>
          <p:cNvPr id="611" name="DEEPNET"/>
          <p:cNvSpPr txBox="1"/>
          <p:nvPr/>
        </p:nvSpPr>
        <p:spPr>
          <a:xfrm>
            <a:off x="5965378" y="3980910"/>
            <a:ext cx="1074044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DEEPNET</a:t>
            </a:r>
          </a:p>
        </p:txBody>
      </p:sp>
      <p:sp>
        <p:nvSpPr>
          <p:cNvPr id="612" name="EVALUATION"/>
          <p:cNvSpPr txBox="1"/>
          <p:nvPr/>
        </p:nvSpPr>
        <p:spPr>
          <a:xfrm>
            <a:off x="5816698" y="6239023"/>
            <a:ext cx="1371403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sp>
        <p:nvSpPr>
          <p:cNvPr id="613" name="Línea"/>
          <p:cNvSpPr/>
          <p:nvPr/>
        </p:nvSpPr>
        <p:spPr>
          <a:xfrm>
            <a:off x="4318000" y="2609850"/>
            <a:ext cx="2197102" cy="0"/>
          </a:xfrm>
          <a:prstGeom prst="line">
            <a:avLst/>
          </a:prstGeom>
          <a:ln w="25400">
            <a:solidFill>
              <a:srgbClr val="23353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4" name="Línea"/>
          <p:cNvSpPr/>
          <p:nvPr/>
        </p:nvSpPr>
        <p:spPr>
          <a:xfrm>
            <a:off x="6502400" y="2622602"/>
            <a:ext cx="0" cy="342902"/>
          </a:xfrm>
          <a:prstGeom prst="line">
            <a:avLst/>
          </a:prstGeom>
          <a:ln w="25400">
            <a:solidFill>
              <a:srgbClr val="23353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5" name="Línea"/>
          <p:cNvSpPr/>
          <p:nvPr/>
        </p:nvSpPr>
        <p:spPr>
          <a:xfrm>
            <a:off x="6502399" y="4616463"/>
            <a:ext cx="3" cy="576577"/>
          </a:xfrm>
          <a:prstGeom prst="line">
            <a:avLst/>
          </a:prstGeom>
          <a:ln w="25400">
            <a:solidFill>
              <a:srgbClr val="23353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6" name="Línea"/>
          <p:cNvSpPr/>
          <p:nvPr/>
        </p:nvSpPr>
        <p:spPr>
          <a:xfrm>
            <a:off x="4318000" y="7171763"/>
            <a:ext cx="2179193" cy="2"/>
          </a:xfrm>
          <a:prstGeom prst="line">
            <a:avLst/>
          </a:prstGeom>
          <a:ln w="25400">
            <a:solidFill>
              <a:srgbClr val="23353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7" name="Línea"/>
          <p:cNvSpPr/>
          <p:nvPr/>
        </p:nvSpPr>
        <p:spPr>
          <a:xfrm>
            <a:off x="6502400" y="6840225"/>
            <a:ext cx="0" cy="342902"/>
          </a:xfrm>
          <a:prstGeom prst="line">
            <a:avLst/>
          </a:prstGeom>
          <a:ln w="25400">
            <a:solidFill>
              <a:srgbClr val="23353E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8" name="Línea"/>
          <p:cNvSpPr/>
          <p:nvPr/>
        </p:nvSpPr>
        <p:spPr>
          <a:xfrm>
            <a:off x="3682999" y="3538237"/>
            <a:ext cx="3" cy="543552"/>
          </a:xfrm>
          <a:prstGeom prst="line">
            <a:avLst/>
          </a:prstGeom>
          <a:ln w="25400">
            <a:solidFill>
              <a:srgbClr val="23353E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9" name="Línea"/>
          <p:cNvSpPr/>
          <p:nvPr/>
        </p:nvSpPr>
        <p:spPr>
          <a:xfrm>
            <a:off x="3682999" y="5847088"/>
            <a:ext cx="3" cy="543551"/>
          </a:xfrm>
          <a:prstGeom prst="line">
            <a:avLst/>
          </a:prstGeom>
          <a:ln w="25400">
            <a:solidFill>
              <a:srgbClr val="23353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0" name="Línea"/>
          <p:cNvSpPr/>
          <p:nvPr/>
        </p:nvSpPr>
        <p:spPr>
          <a:xfrm>
            <a:off x="2263775" y="4958686"/>
            <a:ext cx="724539" cy="2"/>
          </a:xfrm>
          <a:prstGeom prst="line">
            <a:avLst/>
          </a:prstGeom>
          <a:ln w="25400">
            <a:solidFill>
              <a:srgbClr val="23353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1" name="Línea"/>
          <p:cNvSpPr/>
          <p:nvPr/>
        </p:nvSpPr>
        <p:spPr>
          <a:xfrm>
            <a:off x="4326954" y="4958686"/>
            <a:ext cx="3601302" cy="2"/>
          </a:xfrm>
          <a:prstGeom prst="line">
            <a:avLst/>
          </a:prstGeom>
          <a:ln w="25400">
            <a:solidFill>
              <a:srgbClr val="23353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2" name="DEEPNET"/>
          <p:cNvSpPr txBox="1"/>
          <p:nvPr/>
        </p:nvSpPr>
        <p:spPr>
          <a:xfrm>
            <a:off x="8162477" y="5574824"/>
            <a:ext cx="1074044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DEEPNET</a:t>
            </a:r>
          </a:p>
        </p:txBody>
      </p:sp>
      <p:pic>
        <p:nvPicPr>
          <p:cNvPr id="623" name="predictions_big.png" descr="prediction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83850" y="4323686"/>
            <a:ext cx="1270000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PREDICTION"/>
          <p:cNvSpPr txBox="1"/>
          <p:nvPr/>
        </p:nvSpPr>
        <p:spPr>
          <a:xfrm>
            <a:off x="10435132" y="5574824"/>
            <a:ext cx="1367434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PREDICTION</a:t>
            </a:r>
          </a:p>
        </p:txBody>
      </p:sp>
      <p:sp>
        <p:nvSpPr>
          <p:cNvPr id="625" name="Línea"/>
          <p:cNvSpPr/>
          <p:nvPr/>
        </p:nvSpPr>
        <p:spPr>
          <a:xfrm>
            <a:off x="9559904" y="4958686"/>
            <a:ext cx="724539" cy="2"/>
          </a:xfrm>
          <a:prstGeom prst="line">
            <a:avLst/>
          </a:prstGeom>
          <a:ln w="25400">
            <a:solidFill>
              <a:srgbClr val="23353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26" name="deepnets.png" descr="deepnets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90495" y="4269749"/>
            <a:ext cx="1270002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deepnets.png" descr="deepnets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67400" y="2794198"/>
            <a:ext cx="1270000" cy="127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Regular Workflow"/>
          <p:cNvSpPr txBox="1"/>
          <p:nvPr/>
        </p:nvSpPr>
        <p:spPr>
          <a:xfrm>
            <a:off x="6901501" y="262798"/>
            <a:ext cx="6041344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Regular Workflow</a:t>
            </a:r>
          </a:p>
        </p:txBody>
      </p:sp>
      <p:sp>
        <p:nvSpPr>
          <p:cNvPr id="631" name="SOLD HOMES"/>
          <p:cNvSpPr txBox="1"/>
          <p:nvPr/>
        </p:nvSpPr>
        <p:spPr>
          <a:xfrm>
            <a:off x="628039" y="3419623"/>
            <a:ext cx="1469233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SOLD HOMES</a:t>
            </a:r>
          </a:p>
        </p:txBody>
      </p:sp>
      <p:pic>
        <p:nvPicPr>
          <p:cNvPr id="632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656" y="2282201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83613" y="22822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model_big.png" descr="model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59175" y="4097795"/>
            <a:ext cx="1270001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FILTER"/>
          <p:cNvSpPr txBox="1"/>
          <p:nvPr/>
        </p:nvSpPr>
        <p:spPr>
          <a:xfrm>
            <a:off x="2919010" y="3419623"/>
            <a:ext cx="799209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FILTER</a:t>
            </a:r>
          </a:p>
        </p:txBody>
      </p:sp>
      <p:sp>
        <p:nvSpPr>
          <p:cNvPr id="636" name="NEW FEATURES"/>
          <p:cNvSpPr txBox="1"/>
          <p:nvPr/>
        </p:nvSpPr>
        <p:spPr>
          <a:xfrm>
            <a:off x="4537371" y="3392284"/>
            <a:ext cx="1713608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NEW FEATURES</a:t>
            </a:r>
          </a:p>
        </p:txBody>
      </p:sp>
      <p:sp>
        <p:nvSpPr>
          <p:cNvPr id="637" name="Línea"/>
          <p:cNvSpPr/>
          <p:nvPr/>
        </p:nvSpPr>
        <p:spPr>
          <a:xfrm>
            <a:off x="1930250" y="29901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38" name="predictions_big.png" descr="prediction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40780" y="4097797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BATCH PREDICTION"/>
          <p:cNvSpPr txBox="1"/>
          <p:nvPr/>
        </p:nvSpPr>
        <p:spPr>
          <a:xfrm>
            <a:off x="6427039" y="5259184"/>
            <a:ext cx="2097485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BATCH PREDICTION</a:t>
            </a:r>
          </a:p>
        </p:txBody>
      </p:sp>
      <p:sp>
        <p:nvSpPr>
          <p:cNvPr id="640" name="Línea"/>
          <p:cNvSpPr/>
          <p:nvPr/>
        </p:nvSpPr>
        <p:spPr>
          <a:xfrm>
            <a:off x="3939170" y="29901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1" name="Línea"/>
          <p:cNvSpPr/>
          <p:nvPr/>
        </p:nvSpPr>
        <p:spPr>
          <a:xfrm>
            <a:off x="6098516" y="4817045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2" name="Línea"/>
          <p:cNvSpPr/>
          <p:nvPr/>
        </p:nvSpPr>
        <p:spPr>
          <a:xfrm>
            <a:off x="5394175" y="3803703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43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59175" y="2282201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MODEL"/>
          <p:cNvSpPr txBox="1"/>
          <p:nvPr/>
        </p:nvSpPr>
        <p:spPr>
          <a:xfrm>
            <a:off x="4975719" y="5259184"/>
            <a:ext cx="836912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</a:t>
            </a:r>
          </a:p>
        </p:txBody>
      </p:sp>
      <p:pic>
        <p:nvPicPr>
          <p:cNvPr id="645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86927" y="4109060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DATASET"/>
          <p:cNvSpPr txBox="1"/>
          <p:nvPr/>
        </p:nvSpPr>
        <p:spPr>
          <a:xfrm>
            <a:off x="9011298" y="5246484"/>
            <a:ext cx="1021259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sp>
        <p:nvSpPr>
          <p:cNvPr id="647" name="DEALS  DATASET"/>
          <p:cNvSpPr txBox="1"/>
          <p:nvPr/>
        </p:nvSpPr>
        <p:spPr>
          <a:xfrm>
            <a:off x="10697226" y="5219143"/>
            <a:ext cx="1800523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DEALS  DATASET</a:t>
            </a:r>
          </a:p>
        </p:txBody>
      </p:sp>
      <p:sp>
        <p:nvSpPr>
          <p:cNvPr id="648" name="Línea"/>
          <p:cNvSpPr/>
          <p:nvPr/>
        </p:nvSpPr>
        <p:spPr>
          <a:xfrm>
            <a:off x="8133563" y="4817045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9" name="Línea"/>
          <p:cNvSpPr/>
          <p:nvPr/>
        </p:nvSpPr>
        <p:spPr>
          <a:xfrm>
            <a:off x="10142483" y="4817045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50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62486" y="4109060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FOR SALE HOMES"/>
          <p:cNvSpPr txBox="1"/>
          <p:nvPr/>
        </p:nvSpPr>
        <p:spPr>
          <a:xfrm>
            <a:off x="2548518" y="7197739"/>
            <a:ext cx="1920876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FOR SALE HOMES</a:t>
            </a:r>
          </a:p>
        </p:txBody>
      </p:sp>
      <p:pic>
        <p:nvPicPr>
          <p:cNvPr id="652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3955" y="6060316"/>
            <a:ext cx="1270002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9914" y="6060316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FILTER"/>
          <p:cNvSpPr txBox="1"/>
          <p:nvPr/>
        </p:nvSpPr>
        <p:spPr>
          <a:xfrm>
            <a:off x="5065310" y="7197739"/>
            <a:ext cx="799209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FILTER</a:t>
            </a:r>
          </a:p>
        </p:txBody>
      </p:sp>
      <p:sp>
        <p:nvSpPr>
          <p:cNvPr id="655" name="NEW FEATURES"/>
          <p:cNvSpPr txBox="1"/>
          <p:nvPr/>
        </p:nvSpPr>
        <p:spPr>
          <a:xfrm>
            <a:off x="6683671" y="7170401"/>
            <a:ext cx="1713608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NEW FEATURES</a:t>
            </a:r>
          </a:p>
        </p:txBody>
      </p:sp>
      <p:sp>
        <p:nvSpPr>
          <p:cNvPr id="656" name="Línea"/>
          <p:cNvSpPr/>
          <p:nvPr/>
        </p:nvSpPr>
        <p:spPr>
          <a:xfrm>
            <a:off x="4076550" y="6768302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7" name="Línea"/>
          <p:cNvSpPr/>
          <p:nvPr/>
        </p:nvSpPr>
        <p:spPr>
          <a:xfrm>
            <a:off x="6085470" y="6768302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58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5474" y="6060316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Línea"/>
          <p:cNvSpPr/>
          <p:nvPr/>
        </p:nvSpPr>
        <p:spPr>
          <a:xfrm>
            <a:off x="7540474" y="5709913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MODEL SELECTION"/>
          <p:cNvSpPr txBox="1"/>
          <p:nvPr/>
        </p:nvSpPr>
        <p:spPr>
          <a:xfrm>
            <a:off x="7785248" y="262798"/>
            <a:ext cx="5162848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 SELECTION</a:t>
            </a:r>
          </a:p>
        </p:txBody>
      </p:sp>
      <p:sp>
        <p:nvSpPr>
          <p:cNvPr id="663" name="SOURCE"/>
          <p:cNvSpPr txBox="1"/>
          <p:nvPr/>
        </p:nvSpPr>
        <p:spPr>
          <a:xfrm>
            <a:off x="1204353" y="5388123"/>
            <a:ext cx="983655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pic>
        <p:nvPicPr>
          <p:cNvPr id="664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1179" y="42507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5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42507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model_big.png" descr="model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7400" y="2838475"/>
            <a:ext cx="1270000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ensemble_big.png" descr="ensemble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49749" y="2838475"/>
            <a:ext cx="1270002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logistic_regresion_big.png" descr="logistic_regresion_bi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29517" y="2838475"/>
            <a:ext cx="1270002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evaluations_big.png" descr="evaluations_bi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67400" y="5101599"/>
            <a:ext cx="1270000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DATASET"/>
          <p:cNvSpPr txBox="1"/>
          <p:nvPr/>
        </p:nvSpPr>
        <p:spPr>
          <a:xfrm>
            <a:off x="3141508" y="5388123"/>
            <a:ext cx="1021260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pic>
        <p:nvPicPr>
          <p:cNvPr id="671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644017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TEST"/>
          <p:cNvSpPr txBox="1"/>
          <p:nvPr/>
        </p:nvSpPr>
        <p:spPr>
          <a:xfrm>
            <a:off x="3335332" y="7577597"/>
            <a:ext cx="633612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</a:t>
            </a:r>
          </a:p>
        </p:txBody>
      </p:sp>
      <p:pic>
        <p:nvPicPr>
          <p:cNvPr id="673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189867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RAINING"/>
          <p:cNvSpPr txBox="1"/>
          <p:nvPr/>
        </p:nvSpPr>
        <p:spPr>
          <a:xfrm>
            <a:off x="3109560" y="3036098"/>
            <a:ext cx="1085157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TRAINING</a:t>
            </a:r>
          </a:p>
        </p:txBody>
      </p:sp>
      <p:sp>
        <p:nvSpPr>
          <p:cNvPr id="675" name="MODEL"/>
          <p:cNvSpPr txBox="1"/>
          <p:nvPr/>
        </p:nvSpPr>
        <p:spPr>
          <a:xfrm>
            <a:off x="6083944" y="3975899"/>
            <a:ext cx="83691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</a:t>
            </a:r>
          </a:p>
        </p:txBody>
      </p:sp>
      <p:sp>
        <p:nvSpPr>
          <p:cNvPr id="676" name="ENSEMBLE"/>
          <p:cNvSpPr txBox="1"/>
          <p:nvPr/>
        </p:nvSpPr>
        <p:spPr>
          <a:xfrm>
            <a:off x="8342117" y="3975899"/>
            <a:ext cx="1220987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ENSEMBLE</a:t>
            </a:r>
          </a:p>
        </p:txBody>
      </p:sp>
      <p:sp>
        <p:nvSpPr>
          <p:cNvPr id="677" name="LOGISTIC…"/>
          <p:cNvSpPr txBox="1"/>
          <p:nvPr/>
        </p:nvSpPr>
        <p:spPr>
          <a:xfrm>
            <a:off x="10529902" y="3988599"/>
            <a:ext cx="1469232" cy="55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LOGISTIC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REGRESSION</a:t>
            </a:r>
          </a:p>
        </p:txBody>
      </p:sp>
      <p:sp>
        <p:nvSpPr>
          <p:cNvPr id="678" name="EVALUATION"/>
          <p:cNvSpPr txBox="1"/>
          <p:nvPr/>
        </p:nvSpPr>
        <p:spPr>
          <a:xfrm>
            <a:off x="5816698" y="6239023"/>
            <a:ext cx="1371403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pic>
        <p:nvPicPr>
          <p:cNvPr id="679" name="evaluations_big.png" descr="evaluations_bi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17610" y="5101599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EVALUATION"/>
          <p:cNvSpPr txBox="1"/>
          <p:nvPr/>
        </p:nvSpPr>
        <p:spPr>
          <a:xfrm>
            <a:off x="8266910" y="6239023"/>
            <a:ext cx="1371402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pic>
        <p:nvPicPr>
          <p:cNvPr id="681" name="evaluations_big.png" descr="evaluations_bi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629517" y="5101599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EVALUATION"/>
          <p:cNvSpPr txBox="1"/>
          <p:nvPr/>
        </p:nvSpPr>
        <p:spPr>
          <a:xfrm>
            <a:off x="10578817" y="6239023"/>
            <a:ext cx="1371402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sp>
        <p:nvSpPr>
          <p:cNvPr id="683" name="Línea"/>
          <p:cNvSpPr/>
          <p:nvPr/>
        </p:nvSpPr>
        <p:spPr>
          <a:xfrm>
            <a:off x="4317999" y="2609850"/>
            <a:ext cx="696623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4" name="Línea"/>
          <p:cNvSpPr/>
          <p:nvPr/>
        </p:nvSpPr>
        <p:spPr>
          <a:xfrm>
            <a:off x="6502400" y="2622602"/>
            <a:ext cx="0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5" name="Línea"/>
          <p:cNvSpPr/>
          <p:nvPr/>
        </p:nvSpPr>
        <p:spPr>
          <a:xfrm>
            <a:off x="8952610" y="2622602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6" name="Línea"/>
          <p:cNvSpPr/>
          <p:nvPr/>
        </p:nvSpPr>
        <p:spPr>
          <a:xfrm>
            <a:off x="11264517" y="2622602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7" name="Línea"/>
          <p:cNvSpPr/>
          <p:nvPr/>
        </p:nvSpPr>
        <p:spPr>
          <a:xfrm>
            <a:off x="6502400" y="4616463"/>
            <a:ext cx="0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8" name="Línea"/>
          <p:cNvSpPr/>
          <p:nvPr/>
        </p:nvSpPr>
        <p:spPr>
          <a:xfrm>
            <a:off x="8952610" y="4616463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9" name="Línea"/>
          <p:cNvSpPr/>
          <p:nvPr/>
        </p:nvSpPr>
        <p:spPr>
          <a:xfrm>
            <a:off x="11264517" y="4616463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0" name="Rectángulo"/>
          <p:cNvSpPr/>
          <p:nvPr/>
        </p:nvSpPr>
        <p:spPr>
          <a:xfrm>
            <a:off x="5410199" y="5012699"/>
            <a:ext cx="6966233" cy="1704183"/>
          </a:xfrm>
          <a:prstGeom prst="rect">
            <a:avLst/>
          </a:prstGeom>
          <a:ln w="25400">
            <a:solidFill>
              <a:srgbClr val="DCDEE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91" name="Línea"/>
          <p:cNvSpPr/>
          <p:nvPr/>
        </p:nvSpPr>
        <p:spPr>
          <a:xfrm>
            <a:off x="4317999" y="7171763"/>
            <a:ext cx="6966232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2" name="Línea"/>
          <p:cNvSpPr/>
          <p:nvPr/>
        </p:nvSpPr>
        <p:spPr>
          <a:xfrm>
            <a:off x="6502400" y="6840225"/>
            <a:ext cx="0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3" name="Línea"/>
          <p:cNvSpPr/>
          <p:nvPr/>
        </p:nvSpPr>
        <p:spPr>
          <a:xfrm>
            <a:off x="8952610" y="6840225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4" name="Línea"/>
          <p:cNvSpPr/>
          <p:nvPr/>
        </p:nvSpPr>
        <p:spPr>
          <a:xfrm>
            <a:off x="11264517" y="6840225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5" name="Línea"/>
          <p:cNvSpPr/>
          <p:nvPr/>
        </p:nvSpPr>
        <p:spPr>
          <a:xfrm>
            <a:off x="3682999" y="3538237"/>
            <a:ext cx="3" cy="54355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6" name="Línea"/>
          <p:cNvSpPr/>
          <p:nvPr/>
        </p:nvSpPr>
        <p:spPr>
          <a:xfrm>
            <a:off x="3682999" y="5847088"/>
            <a:ext cx="3" cy="5435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7" name="Línea"/>
          <p:cNvSpPr/>
          <p:nvPr/>
        </p:nvSpPr>
        <p:spPr>
          <a:xfrm>
            <a:off x="2263775" y="49586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8" name="CHOOSE"/>
          <p:cNvSpPr txBox="1"/>
          <p:nvPr/>
        </p:nvSpPr>
        <p:spPr>
          <a:xfrm>
            <a:off x="11440135" y="6724205"/>
            <a:ext cx="994966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CHOOSE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MODEL TUNING"/>
          <p:cNvSpPr txBox="1"/>
          <p:nvPr/>
        </p:nvSpPr>
        <p:spPr>
          <a:xfrm>
            <a:off x="8685851" y="262798"/>
            <a:ext cx="4174444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 TUNING</a:t>
            </a:r>
          </a:p>
        </p:txBody>
      </p:sp>
      <p:sp>
        <p:nvSpPr>
          <p:cNvPr id="702" name="SOURCE"/>
          <p:cNvSpPr txBox="1"/>
          <p:nvPr/>
        </p:nvSpPr>
        <p:spPr>
          <a:xfrm>
            <a:off x="1204353" y="5388123"/>
            <a:ext cx="983655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pic>
        <p:nvPicPr>
          <p:cNvPr id="703" name="source_big.png" descr="source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1179" y="42507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4250701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ensemble_big.png" descr="ensemble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49749" y="2838475"/>
            <a:ext cx="1270002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evaluations_big.png" descr="evaluation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7400" y="5101599"/>
            <a:ext cx="1270000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DATASET"/>
          <p:cNvSpPr txBox="1"/>
          <p:nvPr/>
        </p:nvSpPr>
        <p:spPr>
          <a:xfrm>
            <a:off x="3141508" y="5388123"/>
            <a:ext cx="1021260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pic>
        <p:nvPicPr>
          <p:cNvPr id="708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644017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09" name="TEST"/>
          <p:cNvSpPr txBox="1"/>
          <p:nvPr/>
        </p:nvSpPr>
        <p:spPr>
          <a:xfrm>
            <a:off x="3335332" y="7577597"/>
            <a:ext cx="633612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</a:t>
            </a:r>
          </a:p>
        </p:txBody>
      </p:sp>
      <p:pic>
        <p:nvPicPr>
          <p:cNvPr id="710" name="dataset_big.png" descr="dataset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7139" y="189867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TRAINING"/>
          <p:cNvSpPr txBox="1"/>
          <p:nvPr/>
        </p:nvSpPr>
        <p:spPr>
          <a:xfrm>
            <a:off x="3109560" y="3036098"/>
            <a:ext cx="1085157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TRAINING</a:t>
            </a:r>
          </a:p>
        </p:txBody>
      </p:sp>
      <p:sp>
        <p:nvSpPr>
          <p:cNvPr id="712" name="ENSEMBLE…"/>
          <p:cNvSpPr txBox="1"/>
          <p:nvPr/>
        </p:nvSpPr>
        <p:spPr>
          <a:xfrm>
            <a:off x="5863678" y="3861599"/>
            <a:ext cx="1277443" cy="55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ENSEMBLE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N=10</a:t>
            </a:r>
          </a:p>
        </p:txBody>
      </p:sp>
      <p:sp>
        <p:nvSpPr>
          <p:cNvPr id="713" name="ENSEMBLE…"/>
          <p:cNvSpPr txBox="1"/>
          <p:nvPr/>
        </p:nvSpPr>
        <p:spPr>
          <a:xfrm>
            <a:off x="8313890" y="3861599"/>
            <a:ext cx="1277442" cy="55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ENSEMBLE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N=20</a:t>
            </a:r>
          </a:p>
        </p:txBody>
      </p:sp>
      <p:sp>
        <p:nvSpPr>
          <p:cNvPr id="714" name="EVALUATION"/>
          <p:cNvSpPr txBox="1"/>
          <p:nvPr/>
        </p:nvSpPr>
        <p:spPr>
          <a:xfrm>
            <a:off x="5816698" y="6239023"/>
            <a:ext cx="1371403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pic>
        <p:nvPicPr>
          <p:cNvPr id="715" name="evaluations_big.png" descr="evaluation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17610" y="5101599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16" name="EVALUATION"/>
          <p:cNvSpPr txBox="1"/>
          <p:nvPr/>
        </p:nvSpPr>
        <p:spPr>
          <a:xfrm>
            <a:off x="8266910" y="6239023"/>
            <a:ext cx="1371402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pic>
        <p:nvPicPr>
          <p:cNvPr id="717" name="evaluations_big.png" descr="evaluations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29517" y="5101599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EVALUATION"/>
          <p:cNvSpPr txBox="1"/>
          <p:nvPr/>
        </p:nvSpPr>
        <p:spPr>
          <a:xfrm>
            <a:off x="10578817" y="6239023"/>
            <a:ext cx="1371402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sp>
        <p:nvSpPr>
          <p:cNvPr id="719" name="Línea"/>
          <p:cNvSpPr/>
          <p:nvPr/>
        </p:nvSpPr>
        <p:spPr>
          <a:xfrm>
            <a:off x="4318000" y="2609850"/>
            <a:ext cx="466305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0" name="Línea"/>
          <p:cNvSpPr/>
          <p:nvPr/>
        </p:nvSpPr>
        <p:spPr>
          <a:xfrm>
            <a:off x="6502400" y="2622602"/>
            <a:ext cx="0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1" name="Línea"/>
          <p:cNvSpPr/>
          <p:nvPr/>
        </p:nvSpPr>
        <p:spPr>
          <a:xfrm>
            <a:off x="8952610" y="2622602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2" name="Línea"/>
          <p:cNvSpPr/>
          <p:nvPr/>
        </p:nvSpPr>
        <p:spPr>
          <a:xfrm>
            <a:off x="11264517" y="2622602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3" name="Línea"/>
          <p:cNvSpPr/>
          <p:nvPr/>
        </p:nvSpPr>
        <p:spPr>
          <a:xfrm>
            <a:off x="6502400" y="4616463"/>
            <a:ext cx="0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4" name="Línea"/>
          <p:cNvSpPr/>
          <p:nvPr/>
        </p:nvSpPr>
        <p:spPr>
          <a:xfrm>
            <a:off x="8952610" y="4616463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5" name="Línea"/>
          <p:cNvSpPr/>
          <p:nvPr/>
        </p:nvSpPr>
        <p:spPr>
          <a:xfrm>
            <a:off x="11264517" y="4616463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6" name="Rectángulo"/>
          <p:cNvSpPr/>
          <p:nvPr/>
        </p:nvSpPr>
        <p:spPr>
          <a:xfrm>
            <a:off x="5410199" y="5012699"/>
            <a:ext cx="6966233" cy="1704183"/>
          </a:xfrm>
          <a:prstGeom prst="rect">
            <a:avLst/>
          </a:prstGeom>
          <a:ln w="25400">
            <a:solidFill>
              <a:srgbClr val="DCDEE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27" name="Línea"/>
          <p:cNvSpPr/>
          <p:nvPr/>
        </p:nvSpPr>
        <p:spPr>
          <a:xfrm>
            <a:off x="6502400" y="6840225"/>
            <a:ext cx="0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8" name="Línea"/>
          <p:cNvSpPr/>
          <p:nvPr/>
        </p:nvSpPr>
        <p:spPr>
          <a:xfrm>
            <a:off x="8952610" y="6840225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9" name="Línea"/>
          <p:cNvSpPr/>
          <p:nvPr/>
        </p:nvSpPr>
        <p:spPr>
          <a:xfrm>
            <a:off x="11264517" y="6840225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0" name="Línea"/>
          <p:cNvSpPr/>
          <p:nvPr/>
        </p:nvSpPr>
        <p:spPr>
          <a:xfrm>
            <a:off x="3682999" y="3538237"/>
            <a:ext cx="3" cy="54355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1" name="Línea"/>
          <p:cNvSpPr/>
          <p:nvPr/>
        </p:nvSpPr>
        <p:spPr>
          <a:xfrm>
            <a:off x="3682999" y="5847088"/>
            <a:ext cx="3" cy="5435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2" name="Línea"/>
          <p:cNvSpPr/>
          <p:nvPr/>
        </p:nvSpPr>
        <p:spPr>
          <a:xfrm>
            <a:off x="2263775" y="4958686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3" name="CHOOSE"/>
          <p:cNvSpPr txBox="1"/>
          <p:nvPr/>
        </p:nvSpPr>
        <p:spPr>
          <a:xfrm>
            <a:off x="11440135" y="6724205"/>
            <a:ext cx="994966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CHOOSE</a:t>
            </a:r>
          </a:p>
        </p:txBody>
      </p:sp>
      <p:pic>
        <p:nvPicPr>
          <p:cNvPr id="734" name="ensemble_big.png" descr="ensemble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7400" y="2838475"/>
            <a:ext cx="1270000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5" name="ensemble_big.png" descr="ensemble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36063" y="2838475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ENSEMBLE…"/>
          <p:cNvSpPr txBox="1"/>
          <p:nvPr/>
        </p:nvSpPr>
        <p:spPr>
          <a:xfrm>
            <a:off x="10600204" y="3861599"/>
            <a:ext cx="1277442" cy="55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ENSEMBLE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N=1000</a:t>
            </a:r>
          </a:p>
        </p:txBody>
      </p:sp>
      <p:sp>
        <p:nvSpPr>
          <p:cNvPr id="737" name="Línea"/>
          <p:cNvSpPr/>
          <p:nvPr/>
        </p:nvSpPr>
        <p:spPr>
          <a:xfrm>
            <a:off x="8975469" y="2609850"/>
            <a:ext cx="2289272" cy="0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8" name="Línea"/>
          <p:cNvSpPr/>
          <p:nvPr/>
        </p:nvSpPr>
        <p:spPr>
          <a:xfrm>
            <a:off x="4318000" y="7181850"/>
            <a:ext cx="466305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9" name="Línea"/>
          <p:cNvSpPr/>
          <p:nvPr/>
        </p:nvSpPr>
        <p:spPr>
          <a:xfrm>
            <a:off x="8975469" y="7181850"/>
            <a:ext cx="2289272" cy="0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0" name="Línea"/>
          <p:cNvSpPr/>
          <p:nvPr/>
        </p:nvSpPr>
        <p:spPr>
          <a:xfrm>
            <a:off x="9733595" y="5761999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1" name="Línea"/>
          <p:cNvSpPr/>
          <p:nvPr/>
        </p:nvSpPr>
        <p:spPr>
          <a:xfrm>
            <a:off x="9733595" y="3473475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ángulo"/>
          <p:cNvSpPr/>
          <p:nvPr/>
        </p:nvSpPr>
        <p:spPr>
          <a:xfrm>
            <a:off x="1685" y="-3027"/>
            <a:ext cx="13001430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7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upervised Resources"/>
          <p:cNvSpPr txBox="1"/>
          <p:nvPr/>
        </p:nvSpPr>
        <p:spPr>
          <a:xfrm>
            <a:off x="534098" y="3608640"/>
            <a:ext cx="1193660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Supervised Resources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Stacked Generalization"/>
          <p:cNvSpPr txBox="1"/>
          <p:nvPr/>
        </p:nvSpPr>
        <p:spPr>
          <a:xfrm>
            <a:off x="5311942" y="262798"/>
            <a:ext cx="7355831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2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Stacked Generalization</a:t>
            </a:r>
          </a:p>
        </p:txBody>
      </p:sp>
      <p:pic>
        <p:nvPicPr>
          <p:cNvPr id="745" name="model_big.png" descr="model_b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71875" y="2291178"/>
            <a:ext cx="1270001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MODEL"/>
          <p:cNvSpPr txBox="1"/>
          <p:nvPr/>
        </p:nvSpPr>
        <p:spPr>
          <a:xfrm>
            <a:off x="4988419" y="3452565"/>
            <a:ext cx="836912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MODEL</a:t>
            </a:r>
          </a:p>
        </p:txBody>
      </p:sp>
      <p:sp>
        <p:nvSpPr>
          <p:cNvPr id="747" name="SOURCE"/>
          <p:cNvSpPr txBox="1"/>
          <p:nvPr/>
        </p:nvSpPr>
        <p:spPr>
          <a:xfrm>
            <a:off x="883528" y="7908939"/>
            <a:ext cx="983655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SOURCE</a:t>
            </a:r>
          </a:p>
        </p:txBody>
      </p:sp>
      <p:pic>
        <p:nvPicPr>
          <p:cNvPr id="748" name="source_big.png" descr="source_b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0356" y="6771516"/>
            <a:ext cx="1270001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dataset_big.png" descr="dataset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96313" y="6771516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DATASET"/>
          <p:cNvSpPr txBox="1"/>
          <p:nvPr/>
        </p:nvSpPr>
        <p:spPr>
          <a:xfrm>
            <a:off x="2820684" y="7908939"/>
            <a:ext cx="1021260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DATASET</a:t>
            </a:r>
          </a:p>
        </p:txBody>
      </p:sp>
      <p:sp>
        <p:nvSpPr>
          <p:cNvPr id="751" name="BATCH…"/>
          <p:cNvSpPr txBox="1"/>
          <p:nvPr/>
        </p:nvSpPr>
        <p:spPr>
          <a:xfrm>
            <a:off x="4723157" y="5730890"/>
            <a:ext cx="1367434" cy="55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BATCH 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PREDICTION</a:t>
            </a:r>
          </a:p>
        </p:txBody>
      </p:sp>
      <p:sp>
        <p:nvSpPr>
          <p:cNvPr id="752" name="Línea"/>
          <p:cNvSpPr/>
          <p:nvPr/>
        </p:nvSpPr>
        <p:spPr>
          <a:xfrm>
            <a:off x="1942950" y="7479502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3" name="Línea"/>
          <p:cNvSpPr/>
          <p:nvPr/>
        </p:nvSpPr>
        <p:spPr>
          <a:xfrm>
            <a:off x="3951870" y="7479502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54" name="dataset_big.png" descr="dataset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1875" y="6771516"/>
            <a:ext cx="1270001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EXTENDED…"/>
          <p:cNvSpPr txBox="1"/>
          <p:nvPr/>
        </p:nvSpPr>
        <p:spPr>
          <a:xfrm>
            <a:off x="6814691" y="7915289"/>
            <a:ext cx="1333699" cy="55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EXTENDED 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DATASET</a:t>
            </a:r>
          </a:p>
        </p:txBody>
      </p:sp>
      <p:sp>
        <p:nvSpPr>
          <p:cNvPr id="756" name="Línea"/>
          <p:cNvSpPr/>
          <p:nvPr/>
        </p:nvSpPr>
        <p:spPr>
          <a:xfrm>
            <a:off x="6026536" y="7479502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57" name="dataset_big.png" descr="dataset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46540" y="6771516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EXTENDED…"/>
          <p:cNvSpPr txBox="1"/>
          <p:nvPr/>
        </p:nvSpPr>
        <p:spPr>
          <a:xfrm>
            <a:off x="8870918" y="7915289"/>
            <a:ext cx="1333699" cy="55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EXTENDED 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DATASET</a:t>
            </a:r>
          </a:p>
        </p:txBody>
      </p:sp>
      <p:sp>
        <p:nvSpPr>
          <p:cNvPr id="759" name="Línea"/>
          <p:cNvSpPr/>
          <p:nvPr/>
        </p:nvSpPr>
        <p:spPr>
          <a:xfrm>
            <a:off x="8082763" y="7479502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60" name="dataset_big.png" descr="dataset_b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02766" y="6771516"/>
            <a:ext cx="1270002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logistic_regresion_big.png" descr="logistic_regresion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02766" y="2282190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LOGISTIC…"/>
          <p:cNvSpPr txBox="1"/>
          <p:nvPr/>
        </p:nvSpPr>
        <p:spPr>
          <a:xfrm>
            <a:off x="8803151" y="3449928"/>
            <a:ext cx="1469232" cy="55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LOGISTIC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REGRESSION</a:t>
            </a:r>
          </a:p>
        </p:txBody>
      </p:sp>
      <p:sp>
        <p:nvSpPr>
          <p:cNvPr id="763" name="Línea"/>
          <p:cNvSpPr/>
          <p:nvPr/>
        </p:nvSpPr>
        <p:spPr>
          <a:xfrm>
            <a:off x="10138988" y="7479502"/>
            <a:ext cx="72453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4" name="Línea"/>
          <p:cNvSpPr/>
          <p:nvPr/>
        </p:nvSpPr>
        <p:spPr>
          <a:xfrm flipV="1">
            <a:off x="3327400" y="1995585"/>
            <a:ext cx="6223001" cy="127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5" name="Línea"/>
          <p:cNvSpPr/>
          <p:nvPr/>
        </p:nvSpPr>
        <p:spPr>
          <a:xfrm>
            <a:off x="5406875" y="2021040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6" name="Línea"/>
          <p:cNvSpPr/>
          <p:nvPr/>
        </p:nvSpPr>
        <p:spPr>
          <a:xfrm>
            <a:off x="7481540" y="2012051"/>
            <a:ext cx="2" cy="3429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67" name="ensemble_big.png" descr="ensemble_bi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46540" y="2282190"/>
            <a:ext cx="1270002" cy="1270003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ENSEMBLE"/>
          <p:cNvSpPr txBox="1"/>
          <p:nvPr/>
        </p:nvSpPr>
        <p:spPr>
          <a:xfrm>
            <a:off x="6871047" y="3443578"/>
            <a:ext cx="1220987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ENSEMBLE</a:t>
            </a:r>
          </a:p>
        </p:txBody>
      </p:sp>
      <p:sp>
        <p:nvSpPr>
          <p:cNvPr id="769" name="Línea"/>
          <p:cNvSpPr/>
          <p:nvPr/>
        </p:nvSpPr>
        <p:spPr>
          <a:xfrm>
            <a:off x="9537766" y="2012051"/>
            <a:ext cx="2" cy="3429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70" name="Línea"/>
          <p:cNvSpPr/>
          <p:nvPr/>
        </p:nvSpPr>
        <p:spPr>
          <a:xfrm flipH="1">
            <a:off x="3331314" y="2000594"/>
            <a:ext cx="2" cy="48116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71" name="batchpredictions_big.png" descr="batchpredictions_bi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71875" y="4446804"/>
            <a:ext cx="1270001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BATCH…"/>
          <p:cNvSpPr txBox="1"/>
          <p:nvPr/>
        </p:nvSpPr>
        <p:spPr>
          <a:xfrm>
            <a:off x="6797823" y="5730890"/>
            <a:ext cx="1367433" cy="55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BATCH 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PREDICTION</a:t>
            </a:r>
          </a:p>
        </p:txBody>
      </p:sp>
      <p:pic>
        <p:nvPicPr>
          <p:cNvPr id="773" name="batchpredictions_big.png" descr="batchpredictions_bi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46540" y="4446804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BATCH…"/>
          <p:cNvSpPr txBox="1"/>
          <p:nvPr/>
        </p:nvSpPr>
        <p:spPr>
          <a:xfrm>
            <a:off x="8854050" y="5730890"/>
            <a:ext cx="1367434" cy="55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BATCH 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PREDICTION</a:t>
            </a:r>
          </a:p>
        </p:txBody>
      </p:sp>
      <p:pic>
        <p:nvPicPr>
          <p:cNvPr id="775" name="batchpredictions_big.png" descr="batchpredictions_bi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02766" y="4446804"/>
            <a:ext cx="1270002" cy="1270002"/>
          </a:xfrm>
          <a:prstGeom prst="rect">
            <a:avLst/>
          </a:prstGeom>
          <a:ln w="12700">
            <a:miter lim="400000"/>
          </a:ln>
        </p:spPr>
      </p:pic>
      <p:sp>
        <p:nvSpPr>
          <p:cNvPr id="776" name="Línea"/>
          <p:cNvSpPr/>
          <p:nvPr/>
        </p:nvSpPr>
        <p:spPr>
          <a:xfrm>
            <a:off x="5406875" y="4015251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77" name="Línea"/>
          <p:cNvSpPr/>
          <p:nvPr/>
        </p:nvSpPr>
        <p:spPr>
          <a:xfrm>
            <a:off x="7481540" y="4006263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78" name="Línea"/>
          <p:cNvSpPr/>
          <p:nvPr/>
        </p:nvSpPr>
        <p:spPr>
          <a:xfrm>
            <a:off x="9537766" y="4006263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79" name="Línea"/>
          <p:cNvSpPr/>
          <p:nvPr/>
        </p:nvSpPr>
        <p:spPr>
          <a:xfrm>
            <a:off x="5406875" y="6375439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0" name="Línea"/>
          <p:cNvSpPr/>
          <p:nvPr/>
        </p:nvSpPr>
        <p:spPr>
          <a:xfrm>
            <a:off x="7481540" y="6366452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1" name="Línea"/>
          <p:cNvSpPr/>
          <p:nvPr/>
        </p:nvSpPr>
        <p:spPr>
          <a:xfrm>
            <a:off x="9537766" y="6366452"/>
            <a:ext cx="2" cy="3429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82" name="logistic_regresion_big.png" descr="logistic_regresion_b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94173" y="6771516"/>
            <a:ext cx="1270001" cy="1270003"/>
          </a:xfrm>
          <a:prstGeom prst="rect">
            <a:avLst/>
          </a:prstGeom>
          <a:ln w="12700">
            <a:miter lim="400000"/>
          </a:ln>
        </p:spPr>
      </p:pic>
      <p:sp>
        <p:nvSpPr>
          <p:cNvPr id="783" name="LOGISTIC…"/>
          <p:cNvSpPr txBox="1"/>
          <p:nvPr/>
        </p:nvSpPr>
        <p:spPr>
          <a:xfrm>
            <a:off x="10794556" y="7915289"/>
            <a:ext cx="1469232" cy="55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LOGISTIC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REGRESSION</a:t>
            </a:r>
          </a:p>
        </p:txBody>
      </p:sp>
      <p:sp>
        <p:nvSpPr>
          <p:cNvPr id="784" name="EXTENDED…"/>
          <p:cNvSpPr txBox="1"/>
          <p:nvPr/>
        </p:nvSpPr>
        <p:spPr>
          <a:xfrm>
            <a:off x="4749858" y="7915289"/>
            <a:ext cx="1333700" cy="55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EXTENDED </a:t>
            </a:r>
          </a:p>
          <a:p>
            <a: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DATASET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499" y="229676"/>
            <a:ext cx="1193921" cy="582197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Stacked Generalization"/>
          <p:cNvSpPr txBox="1"/>
          <p:nvPr/>
        </p:nvSpPr>
        <p:spPr>
          <a:xfrm>
            <a:off x="4665582" y="235212"/>
            <a:ext cx="800219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2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DIMENSIONALITY REDUCTION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1974850"/>
            <a:ext cx="11455400" cy="5803900"/>
          </a:xfrm>
          <a:prstGeom prst="rect">
            <a:avLst/>
          </a:prstGeom>
        </p:spPr>
      </p:pic>
      <p:sp>
        <p:nvSpPr>
          <p:cNvPr id="47" name="MODEL"/>
          <p:cNvSpPr txBox="1"/>
          <p:nvPr/>
        </p:nvSpPr>
        <p:spPr>
          <a:xfrm>
            <a:off x="8153637" y="3139403"/>
            <a:ext cx="239488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MODEL</a:t>
            </a:r>
            <a:endParaRPr lang="es-ES" dirty="0" smtClean="0"/>
          </a:p>
          <a:p>
            <a:r>
              <a:rPr lang="es-ES" dirty="0" err="1" smtClean="0"/>
              <a:t>Ensemble</a:t>
            </a:r>
            <a:r>
              <a:rPr lang="es-ES" dirty="0" smtClean="0"/>
              <a:t> / LR / </a:t>
            </a:r>
            <a:r>
              <a:rPr lang="es-ES" dirty="0" err="1" smtClean="0"/>
              <a:t>Deepnet</a:t>
            </a:r>
            <a:endParaRPr dirty="0"/>
          </a:p>
        </p:txBody>
      </p:sp>
      <p:sp>
        <p:nvSpPr>
          <p:cNvPr id="48" name="MODEL"/>
          <p:cNvSpPr txBox="1"/>
          <p:nvPr/>
        </p:nvSpPr>
        <p:spPr>
          <a:xfrm>
            <a:off x="10918934" y="3262513"/>
            <a:ext cx="136575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PREDICTION</a:t>
            </a:r>
          </a:p>
        </p:txBody>
      </p:sp>
      <p:sp>
        <p:nvSpPr>
          <p:cNvPr id="49" name="MODEL"/>
          <p:cNvSpPr txBox="1"/>
          <p:nvPr/>
        </p:nvSpPr>
        <p:spPr>
          <a:xfrm>
            <a:off x="6124237" y="3140101"/>
            <a:ext cx="177933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TRAINING</a:t>
            </a:r>
          </a:p>
          <a:p>
            <a:r>
              <a:rPr lang="es-ES" dirty="0" smtClean="0"/>
              <a:t>(</a:t>
            </a:r>
            <a:r>
              <a:rPr lang="es-ES" dirty="0" err="1"/>
              <a:t>w</a:t>
            </a:r>
            <a:r>
              <a:rPr lang="es-ES" dirty="0" err="1" smtClean="0"/>
              <a:t>ith</a:t>
            </a:r>
            <a:r>
              <a:rPr lang="es-ES" dirty="0" smtClean="0"/>
              <a:t> </a:t>
            </a:r>
            <a:r>
              <a:rPr lang="es-ES" dirty="0" err="1" smtClean="0"/>
              <a:t>components</a:t>
            </a:r>
            <a:r>
              <a:rPr lang="es-ES" dirty="0" smtClean="0"/>
              <a:t>)</a:t>
            </a:r>
            <a:endParaRPr dirty="0"/>
          </a:p>
        </p:txBody>
      </p:sp>
      <p:sp>
        <p:nvSpPr>
          <p:cNvPr id="50" name="MODEL"/>
          <p:cNvSpPr txBox="1"/>
          <p:nvPr/>
        </p:nvSpPr>
        <p:spPr>
          <a:xfrm>
            <a:off x="6165181" y="7738505"/>
            <a:ext cx="177933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mtClean="0"/>
              <a:t>TEST</a:t>
            </a:r>
            <a:endParaRPr lang="es-ES" dirty="0" smtClean="0"/>
          </a:p>
          <a:p>
            <a:r>
              <a:rPr lang="es-ES" dirty="0" smtClean="0"/>
              <a:t>(</a:t>
            </a:r>
            <a:r>
              <a:rPr lang="es-ES" dirty="0" err="1"/>
              <a:t>w</a:t>
            </a:r>
            <a:r>
              <a:rPr lang="es-ES" dirty="0" err="1" smtClean="0"/>
              <a:t>ith</a:t>
            </a:r>
            <a:r>
              <a:rPr lang="es-ES" dirty="0" smtClean="0"/>
              <a:t> </a:t>
            </a:r>
            <a:r>
              <a:rPr lang="es-ES" dirty="0" err="1" smtClean="0"/>
              <a:t>components</a:t>
            </a:r>
            <a:r>
              <a:rPr lang="es-ES" dirty="0" smtClean="0"/>
              <a:t>)</a:t>
            </a:r>
            <a:endParaRPr dirty="0"/>
          </a:p>
        </p:txBody>
      </p:sp>
      <p:sp>
        <p:nvSpPr>
          <p:cNvPr id="51" name="MODEL"/>
          <p:cNvSpPr txBox="1"/>
          <p:nvPr/>
        </p:nvSpPr>
        <p:spPr>
          <a:xfrm>
            <a:off x="8687885" y="7792902"/>
            <a:ext cx="1399422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mtClean="0"/>
              <a:t>EVALUATION</a:t>
            </a:r>
            <a:endParaRPr lang="es-ES" dirty="0" smtClean="0"/>
          </a:p>
        </p:txBody>
      </p:sp>
      <p:sp>
        <p:nvSpPr>
          <p:cNvPr id="52" name="MODEL"/>
          <p:cNvSpPr txBox="1"/>
          <p:nvPr/>
        </p:nvSpPr>
        <p:spPr>
          <a:xfrm>
            <a:off x="2840216" y="3139403"/>
            <a:ext cx="108202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TRAINING</a:t>
            </a:r>
          </a:p>
        </p:txBody>
      </p:sp>
      <p:sp>
        <p:nvSpPr>
          <p:cNvPr id="53" name="MODEL"/>
          <p:cNvSpPr txBox="1"/>
          <p:nvPr/>
        </p:nvSpPr>
        <p:spPr>
          <a:xfrm>
            <a:off x="2858651" y="5459076"/>
            <a:ext cx="104515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DATASET</a:t>
            </a:r>
          </a:p>
        </p:txBody>
      </p:sp>
      <p:sp>
        <p:nvSpPr>
          <p:cNvPr id="54" name="MODEL"/>
          <p:cNvSpPr txBox="1"/>
          <p:nvPr/>
        </p:nvSpPr>
        <p:spPr>
          <a:xfrm>
            <a:off x="3050209" y="7687209"/>
            <a:ext cx="625172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TEST</a:t>
            </a:r>
          </a:p>
        </p:txBody>
      </p:sp>
      <p:sp>
        <p:nvSpPr>
          <p:cNvPr id="55" name="MODEL"/>
          <p:cNvSpPr txBox="1"/>
          <p:nvPr/>
        </p:nvSpPr>
        <p:spPr>
          <a:xfrm>
            <a:off x="940208" y="5459076"/>
            <a:ext cx="977832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SOURCE</a:t>
            </a:r>
          </a:p>
        </p:txBody>
      </p:sp>
      <p:sp>
        <p:nvSpPr>
          <p:cNvPr id="56" name="MODEL"/>
          <p:cNvSpPr txBox="1"/>
          <p:nvPr/>
        </p:nvSpPr>
        <p:spPr>
          <a:xfrm>
            <a:off x="5082705" y="5444953"/>
            <a:ext cx="52258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1437267278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Rectángulo"/>
          <p:cNvSpPr/>
          <p:nvPr/>
        </p:nvSpPr>
        <p:spPr>
          <a:xfrm>
            <a:off x="1686" y="-3027"/>
            <a:ext cx="13001428" cy="9759654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8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Workflows"/>
          <p:cNvSpPr txBox="1"/>
          <p:nvPr/>
        </p:nvSpPr>
        <p:spPr>
          <a:xfrm>
            <a:off x="534098" y="3722941"/>
            <a:ext cx="11936604" cy="1088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000" spc="14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BigML  Brand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32258" y="6059012"/>
            <a:ext cx="2540001" cy="117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8785" y="6059012"/>
            <a:ext cx="2540001" cy="117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72351" y="2831089"/>
            <a:ext cx="1659815" cy="1659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98878" y="2831089"/>
            <a:ext cx="1659815" cy="1659853"/>
          </a:xfrm>
          <a:prstGeom prst="rect">
            <a:avLst/>
          </a:prstGeom>
          <a:ln w="12700">
            <a:miter lim="400000"/>
          </a:ln>
        </p:spPr>
      </p:pic>
      <p:sp>
        <p:nvSpPr>
          <p:cNvPr id="795" name="Stacked Generalization"/>
          <p:cNvSpPr txBox="1"/>
          <p:nvPr/>
        </p:nvSpPr>
        <p:spPr>
          <a:xfrm>
            <a:off x="8898068" y="262798"/>
            <a:ext cx="3769706" cy="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200" cap="all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BIGML BRAND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59" y="248142"/>
            <a:ext cx="1193801" cy="553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32258" y="6059012"/>
            <a:ext cx="2540001" cy="117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72351" y="2578156"/>
            <a:ext cx="1659815" cy="1659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58785" y="6059012"/>
            <a:ext cx="2540001" cy="117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98878" y="2578156"/>
            <a:ext cx="1659815" cy="1659853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Stacked Generalization"/>
          <p:cNvSpPr txBox="1"/>
          <p:nvPr/>
        </p:nvSpPr>
        <p:spPr>
          <a:xfrm>
            <a:off x="8898068" y="262798"/>
            <a:ext cx="3769706" cy="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20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BIGML BRAND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3949700"/>
            <a:ext cx="3810000" cy="1854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ENSEMBLE"/>
          <p:cNvSpPr txBox="1"/>
          <p:nvPr/>
        </p:nvSpPr>
        <p:spPr>
          <a:xfrm>
            <a:off x="7788299" y="3739616"/>
            <a:ext cx="2051002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ENSEMBLE</a:t>
            </a:r>
          </a:p>
        </p:txBody>
      </p:sp>
      <p:pic>
        <p:nvPicPr>
          <p:cNvPr id="176" name="image18.png" descr="image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7984" y="619663"/>
            <a:ext cx="3327401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19.png" descr="image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38767" y="619663"/>
            <a:ext cx="3327400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3.png" descr="image2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26878" y="5062539"/>
            <a:ext cx="3327401" cy="332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MODEL"/>
          <p:cNvSpPr txBox="1"/>
          <p:nvPr/>
        </p:nvSpPr>
        <p:spPr>
          <a:xfrm>
            <a:off x="3424985" y="3739616"/>
            <a:ext cx="137886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</a:t>
            </a:r>
          </a:p>
        </p:txBody>
      </p:sp>
      <p:sp>
        <p:nvSpPr>
          <p:cNvPr id="181" name="LOGISTIC REGRESION"/>
          <p:cNvSpPr txBox="1"/>
          <p:nvPr/>
        </p:nvSpPr>
        <p:spPr>
          <a:xfrm>
            <a:off x="726331" y="8127961"/>
            <a:ext cx="36516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LINEAR </a:t>
            </a:r>
            <a:r>
              <a:rPr dirty="0" smtClean="0"/>
              <a:t>REGRESION</a:t>
            </a:r>
            <a:endParaRPr dirty="0"/>
          </a:p>
        </p:txBody>
      </p:sp>
      <p:sp>
        <p:nvSpPr>
          <p:cNvPr id="182" name="DEEPNET"/>
          <p:cNvSpPr txBox="1"/>
          <p:nvPr/>
        </p:nvSpPr>
        <p:spPr>
          <a:xfrm>
            <a:off x="10004985" y="8146516"/>
            <a:ext cx="1793852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DEEPNET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664" y="5144428"/>
            <a:ext cx="3327400" cy="3327400"/>
          </a:xfrm>
          <a:prstGeom prst="rect">
            <a:avLst/>
          </a:prstGeom>
        </p:spPr>
      </p:pic>
      <p:sp>
        <p:nvSpPr>
          <p:cNvPr id="14" name="LOGISTIC REGRESION"/>
          <p:cNvSpPr txBox="1"/>
          <p:nvPr/>
        </p:nvSpPr>
        <p:spPr>
          <a:xfrm>
            <a:off x="4909887" y="8146516"/>
            <a:ext cx="400680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LOGISTIC REGRESION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450" y="5062539"/>
            <a:ext cx="3327400" cy="3327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IME SERIES"/>
          <p:cNvSpPr txBox="1"/>
          <p:nvPr/>
        </p:nvSpPr>
        <p:spPr>
          <a:xfrm>
            <a:off x="2939598" y="3739616"/>
            <a:ext cx="236684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TIME SERIES</a:t>
            </a:r>
          </a:p>
        </p:txBody>
      </p:sp>
      <p:pic>
        <p:nvPicPr>
          <p:cNvPr id="186" name="image21.png" descr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8767" y="594263"/>
            <a:ext cx="3327400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22.png" descr="image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7984" y="619663"/>
            <a:ext cx="3350067" cy="335006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EVALUATION"/>
          <p:cNvSpPr txBox="1"/>
          <p:nvPr/>
        </p:nvSpPr>
        <p:spPr>
          <a:xfrm>
            <a:off x="7645353" y="3739616"/>
            <a:ext cx="2314229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EVALUATION</a:t>
            </a:r>
          </a:p>
        </p:txBody>
      </p:sp>
      <p:sp>
        <p:nvSpPr>
          <p:cNvPr id="189" name="FUSION"/>
          <p:cNvSpPr txBox="1"/>
          <p:nvPr/>
        </p:nvSpPr>
        <p:spPr>
          <a:xfrm>
            <a:off x="8073618" y="8146516"/>
            <a:ext cx="1457698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FUSION</a:t>
            </a:r>
          </a:p>
        </p:txBody>
      </p:sp>
      <p:sp>
        <p:nvSpPr>
          <p:cNvPr id="190" name="OPTIML"/>
          <p:cNvSpPr txBox="1"/>
          <p:nvPr/>
        </p:nvSpPr>
        <p:spPr>
          <a:xfrm>
            <a:off x="3392646" y="8146516"/>
            <a:ext cx="143807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OPTIML</a:t>
            </a:r>
          </a:p>
        </p:txBody>
      </p:sp>
      <p:pic>
        <p:nvPicPr>
          <p:cNvPr id="191" name="fusion.png" descr="fusi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38767" y="5051206"/>
            <a:ext cx="3327401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optiml.png" descr="optim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47984" y="5062539"/>
            <a:ext cx="33274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00" y="229676"/>
            <a:ext cx="1193920" cy="58219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MODEL"/>
          <p:cNvSpPr txBox="1"/>
          <p:nvPr/>
        </p:nvSpPr>
        <p:spPr>
          <a:xfrm>
            <a:off x="3422250" y="3739616"/>
            <a:ext cx="1378869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MODEL</a:t>
            </a:r>
          </a:p>
        </p:txBody>
      </p:sp>
      <p:sp>
        <p:nvSpPr>
          <p:cNvPr id="196" name="ENSEMBLE"/>
          <p:cNvSpPr txBox="1"/>
          <p:nvPr/>
        </p:nvSpPr>
        <p:spPr>
          <a:xfrm>
            <a:off x="7776966" y="3739616"/>
            <a:ext cx="205100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ENSEMBLE</a:t>
            </a:r>
          </a:p>
        </p:txBody>
      </p:sp>
      <p:pic>
        <p:nvPicPr>
          <p:cNvPr id="197" name="image24.png" descr="image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7984" y="619663"/>
            <a:ext cx="3327401" cy="332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25.png" descr="image2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38767" y="619663"/>
            <a:ext cx="3327401" cy="332740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OGISTIC REGRESION"/>
          <p:cNvSpPr txBox="1"/>
          <p:nvPr/>
        </p:nvSpPr>
        <p:spPr>
          <a:xfrm>
            <a:off x="726331" y="8127961"/>
            <a:ext cx="36516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 smtClean="0"/>
              <a:t>LINEAR </a:t>
            </a:r>
            <a:r>
              <a:rPr dirty="0" smtClean="0"/>
              <a:t>REGRESION</a:t>
            </a:r>
            <a:endParaRPr dirty="0"/>
          </a:p>
        </p:txBody>
      </p:sp>
      <p:sp>
        <p:nvSpPr>
          <p:cNvPr id="12" name="DEEPNET"/>
          <p:cNvSpPr txBox="1"/>
          <p:nvPr/>
        </p:nvSpPr>
        <p:spPr>
          <a:xfrm>
            <a:off x="10004985" y="8146516"/>
            <a:ext cx="1793852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DEEPNET</a:t>
            </a:r>
          </a:p>
        </p:txBody>
      </p:sp>
      <p:sp>
        <p:nvSpPr>
          <p:cNvPr id="13" name="LOGISTIC REGRESION"/>
          <p:cNvSpPr txBox="1"/>
          <p:nvPr/>
        </p:nvSpPr>
        <p:spPr>
          <a:xfrm>
            <a:off x="4909887" y="8146516"/>
            <a:ext cx="4006801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LOGISTIC REGRESION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60" y="4927600"/>
            <a:ext cx="11493500" cy="3467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9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Thin"/>
            <a:ea typeface="Helvetica Neue Thin"/>
            <a:cs typeface="Helvetica Neue Thin"/>
            <a:sym typeface="Helvetica Neue T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9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Thin"/>
            <a:ea typeface="Helvetica Neue Thin"/>
            <a:cs typeface="Helvetica Neue Thin"/>
            <a:sym typeface="Helvetica Neue T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9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Thin"/>
            <a:ea typeface="Helvetica Neue Thin"/>
            <a:cs typeface="Helvetica Neue Thin"/>
            <a:sym typeface="Helvetica Neue T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9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Thin"/>
            <a:ea typeface="Helvetica Neue Thin"/>
            <a:cs typeface="Helvetica Neue Thin"/>
            <a:sym typeface="Helvetica Neue T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429</Words>
  <Application>Microsoft Macintosh PowerPoint</Application>
  <PresentationFormat>Custom</PresentationFormat>
  <Paragraphs>301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Helvetica</vt:lpstr>
      <vt:lpstr>Helvetica Light</vt:lpstr>
      <vt:lpstr>Helvetica Neue</vt:lpstr>
      <vt:lpstr>Helvetica Neue Light</vt:lpstr>
      <vt:lpstr>Helvetica Neue Thin</vt:lpstr>
      <vt:lpstr>Arial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mºjesús alonso gimeno</cp:lastModifiedBy>
  <cp:revision>9</cp:revision>
  <dcterms:modified xsi:type="dcterms:W3CDTF">2019-03-12T12:17:21Z</dcterms:modified>
</cp:coreProperties>
</file>